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1" r:id="rId2"/>
    <p:sldMasterId id="2147483665" r:id="rId3"/>
    <p:sldMasterId id="2147483679" r:id="rId4"/>
    <p:sldMasterId id="2147483682" r:id="rId5"/>
    <p:sldMasterId id="2147483660" r:id="rId6"/>
  </p:sldMasterIdLst>
  <p:notesMasterIdLst>
    <p:notesMasterId r:id="rId67"/>
  </p:notesMasterIdLst>
  <p:handoutMasterIdLst>
    <p:handoutMasterId r:id="rId68"/>
  </p:handoutMasterIdLst>
  <p:sldIdLst>
    <p:sldId id="599" r:id="rId7"/>
    <p:sldId id="746" r:id="rId8"/>
    <p:sldId id="737" r:id="rId9"/>
    <p:sldId id="672" r:id="rId10"/>
    <p:sldId id="673" r:id="rId11"/>
    <p:sldId id="674" r:id="rId12"/>
    <p:sldId id="675" r:id="rId13"/>
    <p:sldId id="353" r:id="rId14"/>
    <p:sldId id="729" r:id="rId15"/>
    <p:sldId id="678" r:id="rId16"/>
    <p:sldId id="720" r:id="rId17"/>
    <p:sldId id="679" r:id="rId18"/>
    <p:sldId id="680" r:id="rId19"/>
    <p:sldId id="681" r:id="rId20"/>
    <p:sldId id="682" r:id="rId21"/>
    <p:sldId id="730" r:id="rId22"/>
    <p:sldId id="684" r:id="rId23"/>
    <p:sldId id="685" r:id="rId24"/>
    <p:sldId id="687" r:id="rId25"/>
    <p:sldId id="686" r:id="rId26"/>
    <p:sldId id="688" r:id="rId27"/>
    <p:sldId id="695" r:id="rId28"/>
    <p:sldId id="689" r:id="rId29"/>
    <p:sldId id="731" r:id="rId30"/>
    <p:sldId id="691" r:id="rId31"/>
    <p:sldId id="694" r:id="rId32"/>
    <p:sldId id="696" r:id="rId33"/>
    <p:sldId id="719" r:id="rId34"/>
    <p:sldId id="697" r:id="rId35"/>
    <p:sldId id="693" r:id="rId36"/>
    <p:sldId id="699" r:id="rId37"/>
    <p:sldId id="732" r:id="rId38"/>
    <p:sldId id="706" r:id="rId39"/>
    <p:sldId id="707" r:id="rId40"/>
    <p:sldId id="721" r:id="rId41"/>
    <p:sldId id="708" r:id="rId42"/>
    <p:sldId id="722" r:id="rId43"/>
    <p:sldId id="709" r:id="rId44"/>
    <p:sldId id="723" r:id="rId45"/>
    <p:sldId id="724" r:id="rId46"/>
    <p:sldId id="733" r:id="rId47"/>
    <p:sldId id="701" r:id="rId48"/>
    <p:sldId id="702" r:id="rId49"/>
    <p:sldId id="703" r:id="rId50"/>
    <p:sldId id="744" r:id="rId51"/>
    <p:sldId id="743" r:id="rId52"/>
    <p:sldId id="734" r:id="rId53"/>
    <p:sldId id="738" r:id="rId54"/>
    <p:sldId id="716" r:id="rId55"/>
    <p:sldId id="717" r:id="rId56"/>
    <p:sldId id="745" r:id="rId57"/>
    <p:sldId id="718" r:id="rId58"/>
    <p:sldId id="725" r:id="rId59"/>
    <p:sldId id="726" r:id="rId60"/>
    <p:sldId id="739" r:id="rId61"/>
    <p:sldId id="740" r:id="rId62"/>
    <p:sldId id="741" r:id="rId63"/>
    <p:sldId id="742" r:id="rId64"/>
    <p:sldId id="728" r:id="rId65"/>
    <p:sldId id="638" r:id="rId66"/>
  </p:sldIdLst>
  <p:sldSz cx="12193588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6096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1219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8288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2438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3048152" algn="l" defTabSz="60963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3657783" algn="l" defTabSz="60963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4267413" algn="l" defTabSz="60963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4877044" algn="l" defTabSz="60963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  <p:cmAuthor id="1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FF"/>
    <a:srgbClr val="B3D9FF"/>
    <a:srgbClr val="FF5F49"/>
    <a:srgbClr val="79AF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7"/>
    <p:restoredTop sz="94355"/>
  </p:normalViewPr>
  <p:slideViewPr>
    <p:cSldViewPr>
      <p:cViewPr varScale="1">
        <p:scale>
          <a:sx n="117" d="100"/>
          <a:sy n="117" d="100"/>
        </p:scale>
        <p:origin x="200" y="656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  <a:pPr>
                <a:defRPr/>
              </a:pPr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  <a:pPr>
                <a:defRPr/>
              </a:pPr>
              <a:t>2023/8/19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22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+mn-lt"/>
        <a:ea typeface="+mn-ea"/>
        <a:cs typeface="宋体" charset="0"/>
      </a:defRPr>
    </a:lvl1pPr>
    <a:lvl2pPr marL="60963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+mn-lt"/>
        <a:ea typeface="+mn-ea"/>
        <a:cs typeface="+mn-cs"/>
      </a:defRPr>
    </a:lvl2pPr>
    <a:lvl3pPr marL="1219261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+mn-lt"/>
        <a:ea typeface="+mn-ea"/>
        <a:cs typeface="+mn-cs"/>
      </a:defRPr>
    </a:lvl3pPr>
    <a:lvl4pPr marL="1828891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+mn-lt"/>
        <a:ea typeface="+mn-ea"/>
        <a:cs typeface="+mn-cs"/>
      </a:defRPr>
    </a:lvl4pPr>
    <a:lvl5pPr marL="2438522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6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20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>
            <a:extLst>
              <a:ext uri="{FF2B5EF4-FFF2-40B4-BE49-F238E27FC236}">
                <a16:creationId xmlns:a16="http://schemas.microsoft.com/office/drawing/2014/main" id="{52FF6383-C152-3EB9-5A12-1864A01E2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181743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666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28EDBE9A-12B9-CD3C-BB09-3FF1E3995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9">
            <a:extLst>
              <a:ext uri="{FF2B5EF4-FFF2-40B4-BE49-F238E27FC236}">
                <a16:creationId xmlns:a16="http://schemas.microsoft.com/office/drawing/2014/main" id="{EA188346-D09C-4BF1-9036-677BEBEDF2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790121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1">
            <a:extLst>
              <a:ext uri="{FF2B5EF4-FFF2-40B4-BE49-F238E27FC236}">
                <a16:creationId xmlns:a16="http://schemas.microsoft.com/office/drawing/2014/main" id="{90FE4C9C-2388-43F4-0A31-ACB0B19D6A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BBAC20CB-4126-E956-EF05-13858A30F1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099311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9B82043-8B85-3FC3-5606-20FD670DAE79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AB89E9D-6A18-0E8B-FEB3-FA3AFDA5D972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六边形 3">
              <a:extLst>
                <a:ext uri="{FF2B5EF4-FFF2-40B4-BE49-F238E27FC236}">
                  <a16:creationId xmlns:a16="http://schemas.microsoft.com/office/drawing/2014/main" id="{FD2E7F8F-8BB2-8B56-16F7-9D8F0E3CA344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825F12E1-B6E4-7824-59E2-32A38995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6F2371E2-B36C-901B-0B16-2991F6C4BA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7" name="文本占位符 9">
            <a:extLst>
              <a:ext uri="{FF2B5EF4-FFF2-40B4-BE49-F238E27FC236}">
                <a16:creationId xmlns:a16="http://schemas.microsoft.com/office/drawing/2014/main" id="{0ED037AA-C22F-E95B-B604-A208953C72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4BAC0308-83A6-D862-9BB3-E50393F54A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721505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DECFB17-726A-1D5A-04F8-40C5A2555D59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FB5C17F-3E61-6A6B-1B9D-C2D8076FB471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六边形 3">
              <a:extLst>
                <a:ext uri="{FF2B5EF4-FFF2-40B4-BE49-F238E27FC236}">
                  <a16:creationId xmlns:a16="http://schemas.microsoft.com/office/drawing/2014/main" id="{7852ADDE-E5B9-7CBC-B360-3F28945F4CDD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A0770E56-A368-01BF-D4B4-B40AF494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0C421CEE-E7FB-E67F-758A-E1203E1C3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7" name="文本占位符 9">
            <a:extLst>
              <a:ext uri="{FF2B5EF4-FFF2-40B4-BE49-F238E27FC236}">
                <a16:creationId xmlns:a16="http://schemas.microsoft.com/office/drawing/2014/main" id="{36D3F4BE-2DC5-533B-3795-3E29F4BC5A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9397B8EA-84C0-9F4D-3853-EE34EA386E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792488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9">
            <a:extLst>
              <a:ext uri="{FF2B5EF4-FFF2-40B4-BE49-F238E27FC236}">
                <a16:creationId xmlns:a16="http://schemas.microsoft.com/office/drawing/2014/main" id="{6184F648-4B2F-4002-BE1F-3ACAF626C5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FEAACED9-D7BF-C64E-5226-ED49E1D2B5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181791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>
            <a:extLst>
              <a:ext uri="{FF2B5EF4-FFF2-40B4-BE49-F238E27FC236}">
                <a16:creationId xmlns:a16="http://schemas.microsoft.com/office/drawing/2014/main" id="{0DDF654F-B7F2-B90E-ECB7-078DFFC1A014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六边形 2">
            <a:extLst>
              <a:ext uri="{FF2B5EF4-FFF2-40B4-BE49-F238E27FC236}">
                <a16:creationId xmlns:a16="http://schemas.microsoft.com/office/drawing/2014/main" id="{CFC60E31-7D86-86FB-77A1-82A93EE0DCED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8DC99B-7C40-6FA8-91F2-67DDF63D5F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0E083A1C-66A1-11DF-3EC9-C1BC753B15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7966730C-CFFC-8B53-3408-091BCFC0845C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CA9D5C2-4514-AABA-05C9-CD574848B7C7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832577DA-AE11-DC8E-8F53-8232373442DC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221A2C38-0FAB-C245-F5A7-17F3F8C1BBB3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82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>
            <a:extLst>
              <a:ext uri="{FF2B5EF4-FFF2-40B4-BE49-F238E27FC236}">
                <a16:creationId xmlns:a16="http://schemas.microsoft.com/office/drawing/2014/main" id="{4BE650FA-4D41-9DB7-0C00-FBDB8EDBE1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0EEA4CFA-FC79-B4E5-0454-4B74151A8B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956B153-3F91-801B-1EBD-70EB44338E5B}"/>
              </a:ext>
            </a:extLst>
          </p:cNvPr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3262D64-C0D9-BCB2-4FFA-7E90426119D0}"/>
                </a:ext>
              </a:extLst>
            </p:cNvPr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64E5746-A27A-1D22-AFF4-9E04B6EE1154}"/>
                </a:ext>
              </a:extLst>
            </p:cNvPr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D1BEC56-F758-024D-F693-D8C077C93731}"/>
                </a:ext>
              </a:extLst>
            </p:cNvPr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2B19649-6EC4-A8DD-A9A5-1DA6A1B130CC}"/>
                </a:ext>
              </a:extLst>
            </p:cNvPr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956F13A-4645-84B0-915F-7621D3A176E8}"/>
                </a:ext>
              </a:extLst>
            </p:cNvPr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02E577B-9B66-52DF-2D51-4FFE6C490F13}"/>
                </a:ext>
              </a:extLst>
            </p:cNvPr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标题占位符 1">
              <a:extLst>
                <a:ext uri="{FF2B5EF4-FFF2-40B4-BE49-F238E27FC236}">
                  <a16:creationId xmlns:a16="http://schemas.microsoft.com/office/drawing/2014/main" id="{D50793A9-9FA4-E41A-54BF-C8F1D3BB0B8D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89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9DBCC-523B-43EE-CB20-7E13D2360C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622C3C99-6454-7FA1-BB3F-37ABA13C08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2236902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480E6D0-082E-4291-5B17-02914B15FF4D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67D7D8-0940-DBD2-9961-88FE9E93A4D8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EBD021-34F3-4127-C5CD-315891D9FCC4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C03225-6285-302F-E68A-0260E17981B7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4F3FEA-5031-076F-6D8C-F86CCF06B80A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8A2590-F6B4-CE36-D4CB-C3CD3E4B2100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2327991-EA7C-EDC3-D872-E827DB361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7A106779-2B10-F445-8B5F-89D9B7A86E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3D3F93-2CF5-29B3-A155-0F38300FEADC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67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479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023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26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63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18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77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18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45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2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>
            <a:extLst>
              <a:ext uri="{FF2B5EF4-FFF2-40B4-BE49-F238E27FC236}">
                <a16:creationId xmlns:a16="http://schemas.microsoft.com/office/drawing/2014/main" id="{52FF6383-C152-3EB9-5A12-1864A01E2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303798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>
            <a:extLst>
              <a:ext uri="{FF2B5EF4-FFF2-40B4-BE49-F238E27FC236}">
                <a16:creationId xmlns:a16="http://schemas.microsoft.com/office/drawing/2014/main" id="{7C6D5CC4-0549-F9A6-3075-857C4739B85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80" name="六边形 29">
            <a:extLst>
              <a:ext uri="{FF2B5EF4-FFF2-40B4-BE49-F238E27FC236}">
                <a16:creationId xmlns:a16="http://schemas.microsoft.com/office/drawing/2014/main" id="{EDD33E5D-A68A-5610-21F0-39F6752BD070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856A0844-32A7-13C3-9B8E-F4EFE4763A45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AB140E82-B139-C607-FDDC-6999761A01B6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E8A4BB09-D86A-4163-1E09-54863D4CC010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0369CBBC-839D-784D-637F-D1CB6A199803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687A0A61-B66A-FE1E-DDC2-92957830FD82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64DDFE17-6651-2948-8527-606B27914C2A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55A194E6-0E50-1686-DE8D-1EDEDA9BBC44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65FCFF18-C43F-679C-7365-4711C9625649}"/>
              </a:ext>
            </a:extLst>
          </p:cNvPr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8C50B018-99B5-1863-7DDE-580D692BAF47}"/>
              </a:ext>
            </a:extLst>
          </p:cNvPr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5867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6095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0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278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77" indent="-45717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990551" indent="-3809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52392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213349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74306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89734DA-4C7A-73C0-2EBF-9478BEB96B6F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22">
            <a:extLst>
              <a:ext uri="{FF2B5EF4-FFF2-40B4-BE49-F238E27FC236}">
                <a16:creationId xmlns:a16="http://schemas.microsoft.com/office/drawing/2014/main" id="{11007326-E2CE-A792-E091-A14524DB97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7B53CC9-B2C5-2EA1-54EC-BCDB7A391566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9DCB49C-A790-0F35-14B5-FD4A8C571388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68849DF-CC80-CF72-D882-9FDFC5AF934E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7" name="直接连接符 2">
              <a:extLst>
                <a:ext uri="{FF2B5EF4-FFF2-40B4-BE49-F238E27FC236}">
                  <a16:creationId xmlns:a16="http://schemas.microsoft.com/office/drawing/2014/main" id="{84E38A5B-6487-ABE9-A45A-0F81F211E1E8}"/>
                </a:ext>
              </a:extLst>
            </p:cNvPr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六边形 17">
              <a:extLst>
                <a:ext uri="{FF2B5EF4-FFF2-40B4-BE49-F238E27FC236}">
                  <a16:creationId xmlns:a16="http://schemas.microsoft.com/office/drawing/2014/main" id="{849D9340-C211-4942-38B8-4846FE128D94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六边形 18">
              <a:extLst>
                <a:ext uri="{FF2B5EF4-FFF2-40B4-BE49-F238E27FC236}">
                  <a16:creationId xmlns:a16="http://schemas.microsoft.com/office/drawing/2014/main" id="{383856FB-D10C-B76F-5E6F-FA9ED5FC127F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6095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0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278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77" indent="-45717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990551" indent="-3809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52392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213349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74306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B191E433-CD91-9369-F58B-21A7C4AA00AA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6DE5B-6D19-3E08-3AE4-6432147EAB2B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22">
            <a:extLst>
              <a:ext uri="{FF2B5EF4-FFF2-40B4-BE49-F238E27FC236}">
                <a16:creationId xmlns:a16="http://schemas.microsoft.com/office/drawing/2014/main" id="{AE566EA5-1522-2608-4AF0-8ECA7C095A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4AE361-65BD-757D-DF96-F4D913D75FED}"/>
              </a:ext>
            </a:extLst>
          </p:cNvPr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873D4E-34A5-D251-7E99-F04BB0C771A8}"/>
              </a:ext>
            </a:extLst>
          </p:cNvPr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>
            <a:extLst>
              <a:ext uri="{FF2B5EF4-FFF2-40B4-BE49-F238E27FC236}">
                <a16:creationId xmlns:a16="http://schemas.microsoft.com/office/drawing/2014/main" id="{87EB330D-D623-B1CB-8605-F37F639554AC}"/>
              </a:ext>
            </a:extLst>
          </p:cNvPr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>
            <a:extLst>
              <a:ext uri="{FF2B5EF4-FFF2-40B4-BE49-F238E27FC236}">
                <a16:creationId xmlns:a16="http://schemas.microsoft.com/office/drawing/2014/main" id="{25D88588-746D-C77C-48B9-F66B2D601D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6095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0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278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77" indent="-45717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990551" indent="-3809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52392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213349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74306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B191E433-CD91-9369-F58B-21A7C4AA00AA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6DE5B-6D19-3E08-3AE4-6432147EAB2B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22">
            <a:extLst>
              <a:ext uri="{FF2B5EF4-FFF2-40B4-BE49-F238E27FC236}">
                <a16:creationId xmlns:a16="http://schemas.microsoft.com/office/drawing/2014/main" id="{AE566EA5-1522-2608-4AF0-8ECA7C095A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4AE361-65BD-757D-DF96-F4D913D75FED}"/>
              </a:ext>
            </a:extLst>
          </p:cNvPr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873D4E-34A5-D251-7E99-F04BB0C771A8}"/>
              </a:ext>
            </a:extLst>
          </p:cNvPr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>
            <a:extLst>
              <a:ext uri="{FF2B5EF4-FFF2-40B4-BE49-F238E27FC236}">
                <a16:creationId xmlns:a16="http://schemas.microsoft.com/office/drawing/2014/main" id="{87EB330D-D623-B1CB-8605-F37F639554AC}"/>
              </a:ext>
            </a:extLst>
          </p:cNvPr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>
            <a:extLst>
              <a:ext uri="{FF2B5EF4-FFF2-40B4-BE49-F238E27FC236}">
                <a16:creationId xmlns:a16="http://schemas.microsoft.com/office/drawing/2014/main" id="{25D88588-746D-C77C-48B9-F66B2D601D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8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6095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0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278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77" indent="-45717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990551" indent="-3809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52392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213349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74306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1216E0A-31D7-83E3-4089-45E365D92516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14" name="矩形 22">
            <a:extLst>
              <a:ext uri="{FF2B5EF4-FFF2-40B4-BE49-F238E27FC236}">
                <a16:creationId xmlns:a16="http://schemas.microsoft.com/office/drawing/2014/main" id="{D202A1EC-FD70-291E-F289-64128CEDD6F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5" name="直接连接符 22">
            <a:extLst>
              <a:ext uri="{FF2B5EF4-FFF2-40B4-BE49-F238E27FC236}">
                <a16:creationId xmlns:a16="http://schemas.microsoft.com/office/drawing/2014/main" id="{44AD4688-C265-DD28-433B-14E5A5C5F627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DB02925-8C00-3570-AC87-DDF5174C74F7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B782EE5-4DEB-A413-8DA9-C0D44D6CE42C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3DA1EBC-EFC3-3C7D-86C9-E7DF14B9346C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481DC0E-A8FD-3415-40FD-EE842B9D5FD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6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  <p:sldLayoutId id="2147483688" r:id="rId5"/>
    <p:sldLayoutId id="2147483684" r:id="rId6"/>
    <p:sldLayoutId id="2147483689" r:id="rId7"/>
    <p:sldLayoutId id="2147483690" r:id="rId8"/>
    <p:sldLayoutId id="2147483691" r:id="rId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6095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0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278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77" indent="-45717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990551" indent="-3809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52392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213349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74306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>
            <a:grpSpLocks/>
          </p:cNvGrpSpPr>
          <p:nvPr userDrawn="1"/>
        </p:nvGrpSpPr>
        <p:grpSpPr bwMode="auto">
          <a:xfrm>
            <a:off x="2593257" y="2423584"/>
            <a:ext cx="6865245" cy="1049867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5867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6095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0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278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77" indent="-45717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990551" indent="-38098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52392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213349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743063" indent="-30478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3820394" y="2963764"/>
            <a:ext cx="4493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4800" b="1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数据结构与算法</a:t>
            </a:r>
          </a:p>
        </p:txBody>
      </p:sp>
    </p:spTree>
    <p:extLst>
      <p:ext uri="{BB962C8B-B14F-4D97-AF65-F5344CB8AC3E}">
        <p14:creationId xmlns:p14="http://schemas.microsoft.com/office/powerpoint/2010/main" val="111014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B287792-8A16-84E6-C8A6-968334F93E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666" y="332656"/>
            <a:ext cx="6298881" cy="4855845"/>
          </a:xfrm>
        </p:spPr>
        <p:txBody>
          <a:bodyPr/>
          <a:lstStyle/>
          <a:p>
            <a:r>
              <a:rPr lang="zh-CN" altLang="en-US" dirty="0"/>
              <a:t>知道算法的独立性</a:t>
            </a:r>
            <a:endParaRPr lang="en-US" altLang="zh-CN" dirty="0"/>
          </a:p>
          <a:p>
            <a:r>
              <a:rPr lang="zh-CN" altLang="en-US" dirty="0"/>
              <a:t>知道算法的五大特性</a:t>
            </a:r>
          </a:p>
        </p:txBody>
      </p:sp>
    </p:spTree>
    <p:extLst>
      <p:ext uri="{BB962C8B-B14F-4D97-AF65-F5344CB8AC3E}">
        <p14:creationId xmlns:p14="http://schemas.microsoft.com/office/powerpoint/2010/main" val="208344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E00B53D-1C8F-8548-94EB-5527E9ABD735}"/>
              </a:ext>
            </a:extLst>
          </p:cNvPr>
          <p:cNvSpPr txBox="1"/>
          <p:nvPr/>
        </p:nvSpPr>
        <p:spPr>
          <a:xfrm>
            <a:off x="1296263" y="2946430"/>
            <a:ext cx="106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举个栗子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4A82F0-B412-CA45-BF72-CB6F461E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83" y="3299919"/>
            <a:ext cx="641969" cy="5611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34DEF2-627A-7E47-8455-237C5F802EDE}"/>
              </a:ext>
            </a:extLst>
          </p:cNvPr>
          <p:cNvSpPr txBox="1"/>
          <p:nvPr/>
        </p:nvSpPr>
        <p:spPr>
          <a:xfrm>
            <a:off x="2130252" y="4086095"/>
            <a:ext cx="6716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穷举法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要解决问题的所有可能情况，一个不漏地进行检验的一种算法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EE53A3-471E-B846-883E-CF8B8D9F7EF9}"/>
              </a:ext>
            </a:extLst>
          </p:cNvPr>
          <p:cNvSpPr txBox="1"/>
          <p:nvPr/>
        </p:nvSpPr>
        <p:spPr>
          <a:xfrm>
            <a:off x="2130252" y="4498832"/>
            <a:ext cx="887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穷举法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就是一种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独立存在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的算法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按照穷举法的思想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我们既可以使用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语言解决问题也可以使用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语言解决问题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0783D1-7500-5532-9466-BB8156767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算法的独立性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777B07-91EF-C0EE-E1F4-5F95D57932B8}"/>
              </a:ext>
            </a:extLst>
          </p:cNvPr>
          <p:cNvSpPr/>
          <p:nvPr/>
        </p:nvSpPr>
        <p:spPr>
          <a:xfrm>
            <a:off x="1275639" y="1622533"/>
            <a:ext cx="9000661" cy="1156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算法是独立存在的一种解决问题的方法和思想</a:t>
            </a:r>
            <a:endParaRPr lang="zh-CN" altLang="en-US" sz="1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对于算法而言，实现的语言并不重要，重要的是思想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算法可以有不同的语言描述实现版本（如</a:t>
            </a:r>
            <a:r>
              <a:rPr lang="en" altLang="zh-CN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描述、</a:t>
            </a:r>
            <a:r>
              <a:rPr lang="en" altLang="zh-CN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描述、</a:t>
            </a:r>
            <a:r>
              <a:rPr lang="en" altLang="zh-CN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描述等）</a:t>
            </a:r>
          </a:p>
        </p:txBody>
      </p:sp>
    </p:spTree>
    <p:extLst>
      <p:ext uri="{BB962C8B-B14F-4D97-AF65-F5344CB8AC3E}">
        <p14:creationId xmlns:p14="http://schemas.microsoft.com/office/powerpoint/2010/main" val="125699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39DE68-4962-3FA2-6421-5CDC6436F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60690" y="1196752"/>
            <a:ext cx="5760538" cy="4710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题目：</a:t>
            </a:r>
            <a:endParaRPr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 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a+b+c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=1000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且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a^2+b^2=c^2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a,b,c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为自然数），如何求出所有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可能的组合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82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AE01BF-2E67-584F-AE9C-9EC9EFF323A8}"/>
              </a:ext>
            </a:extLst>
          </p:cNvPr>
          <p:cNvSpPr txBox="1"/>
          <p:nvPr/>
        </p:nvSpPr>
        <p:spPr>
          <a:xfrm>
            <a:off x="1056234" y="1596565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解题算法一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穷举法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2A0D66-F6DB-BD47-93A5-55F7696FBD93}"/>
              </a:ext>
            </a:extLst>
          </p:cNvPr>
          <p:cNvSpPr txBox="1"/>
          <p:nvPr/>
        </p:nvSpPr>
        <p:spPr>
          <a:xfrm>
            <a:off x="1776314" y="2099563"/>
            <a:ext cx="9212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将问题的所有可能的答案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一一列举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，然后根据条件判断此答案是否合适，合适就保留，不合适就丢弃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3AD6EB-045B-D04B-AD14-666FDC3C2C13}"/>
              </a:ext>
            </a:extLst>
          </p:cNvPr>
          <p:cNvSpPr txBox="1"/>
          <p:nvPr/>
        </p:nvSpPr>
        <p:spPr>
          <a:xfrm>
            <a:off x="1056234" y="2671046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思路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8EE7AE-DAFA-DF44-80A9-C8EEA9CD7B0A}"/>
              </a:ext>
            </a:extLst>
          </p:cNvPr>
          <p:cNvSpPr txBox="1"/>
          <p:nvPr/>
        </p:nvSpPr>
        <p:spPr>
          <a:xfrm>
            <a:off x="1776314" y="2694972"/>
            <a:ext cx="307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 列举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的所有可能的数值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FA493D-13CB-5440-9341-3496D080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35" y="3180540"/>
            <a:ext cx="4116551" cy="14931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7D499F-96EF-874E-8268-C2F710841D58}"/>
              </a:ext>
            </a:extLst>
          </p:cNvPr>
          <p:cNvSpPr txBox="1"/>
          <p:nvPr/>
        </p:nvSpPr>
        <p:spPr>
          <a:xfrm>
            <a:off x="1776314" y="4882905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 判断是否满足条件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5E8F29-C23A-6C45-892F-06B42A583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22" y="5430703"/>
            <a:ext cx="5099589" cy="657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10B2B4B1-B785-F0C9-210D-8A9A11E9D4E2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51" indent="-3809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charset="0"/>
              </a:defRPr>
            </a:lvl2pPr>
            <a:lvl3pPr marL="1523923" indent="-30478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charset="0"/>
              </a:defRPr>
            </a:lvl3pPr>
            <a:lvl4pPr marL="2133493" indent="-30478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黑体" charset="0"/>
              </a:defRPr>
            </a:lvl4pPr>
            <a:lvl5pPr marL="2743063" indent="-30478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黑体" charset="0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算法的五大特性</a:t>
            </a:r>
          </a:p>
        </p:txBody>
      </p:sp>
    </p:spTree>
    <p:extLst>
      <p:ext uri="{BB962C8B-B14F-4D97-AF65-F5344CB8AC3E}">
        <p14:creationId xmlns:p14="http://schemas.microsoft.com/office/powerpoint/2010/main" val="225744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EE4A0D8-E221-A743-BFBA-747A1A161CFA}"/>
              </a:ext>
            </a:extLst>
          </p:cNvPr>
          <p:cNvSpPr txBox="1"/>
          <p:nvPr/>
        </p:nvSpPr>
        <p:spPr>
          <a:xfrm>
            <a:off x="912217" y="1628800"/>
            <a:ext cx="1074959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①有输入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算法具有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个或多个输入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②有输出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算法至少有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个或多个输出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③有穷性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算法在有限的步骤之后会自动结束而不会无限循环，并且每一个步骤可以在可接受的时间内完成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④确定性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算法中的每一步都有确定的含义，不会出现二义性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⑤可行性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算法的每一步都是可行的，也就是说每一步都能够执行有限的次数完成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347A15-CC9F-628E-0BE8-4B026E0A5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算法的五大特性</a:t>
            </a:r>
          </a:p>
        </p:txBody>
      </p:sp>
    </p:spTree>
    <p:extLst>
      <p:ext uri="{BB962C8B-B14F-4D97-AF65-F5344CB8AC3E}">
        <p14:creationId xmlns:p14="http://schemas.microsoft.com/office/powerpoint/2010/main" val="24719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500883E-7EC4-54FC-48C5-CFE0EEA3B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8602" y="1463040"/>
            <a:ext cx="651852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算法的独立性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算法是独立存在的一种解决问题的方法和思想，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不依附与编程语言存在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知道算法的五大特性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有输入，有输出，有穷性，确定性和可行性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4752646" y="1124745"/>
            <a:ext cx="5759451" cy="517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数据结构与算法简介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算法的特性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算法的时间效率衡量</a:t>
            </a:r>
            <a:endParaRPr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衡量公式</a:t>
            </a:r>
            <a:endParaRPr lang="en-US" altLang="zh-CN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时间复杂度的计算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最优最坏时间复杂度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常见时间复杂度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空间复杂度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914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45A9D4B-40F6-E747-D9A4-52B1F1AB6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0650" y="692696"/>
            <a:ext cx="6298881" cy="4855845"/>
          </a:xfrm>
        </p:spPr>
        <p:txBody>
          <a:bodyPr/>
          <a:lstStyle/>
          <a:p>
            <a:r>
              <a:rPr lang="zh-CN" altLang="en-US" dirty="0"/>
              <a:t>知道如何衡量算法的优劣</a:t>
            </a:r>
            <a:endParaRPr lang="en-US" altLang="zh-CN" dirty="0"/>
          </a:p>
          <a:p>
            <a:r>
              <a:rPr lang="zh-CN" altLang="en-US" dirty="0"/>
              <a:t>知道算法的时间效率衡量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90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49FFB2E-2C07-83DD-6CBE-73E2ADEBE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60690" y="1196752"/>
            <a:ext cx="5760538" cy="4710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题目：</a:t>
            </a:r>
            <a:endParaRPr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 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a+b+c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=1000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且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a^2+b^2=c^2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a,b,c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为自然数），如何求出所有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可能的组合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058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C45F9-6230-C74E-B239-D0E4CC8C1EF3}"/>
              </a:ext>
            </a:extLst>
          </p:cNvPr>
          <p:cNvSpPr txBox="1"/>
          <p:nvPr/>
        </p:nvSpPr>
        <p:spPr>
          <a:xfrm>
            <a:off x="1272258" y="1844824"/>
            <a:ext cx="8534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知道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他们三者是有一个关系的，就可以不用对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进行遍历，直接把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列成一个条件即可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11BB37-5A77-9F4C-949E-E48B63AB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98" y="2883730"/>
            <a:ext cx="6623407" cy="15926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0E8B90-3146-D801-08FC-223A09DA73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解题算法二：</a:t>
            </a:r>
          </a:p>
        </p:txBody>
      </p:sp>
    </p:spTree>
    <p:extLst>
      <p:ext uri="{BB962C8B-B14F-4D97-AF65-F5344CB8AC3E}">
        <p14:creationId xmlns:p14="http://schemas.microsoft.com/office/powerpoint/2010/main" val="11874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256C7A6-70CF-0AFC-C1AE-43EE90E38637}"/>
              </a:ext>
            </a:extLst>
          </p:cNvPr>
          <p:cNvSpPr txBox="1"/>
          <p:nvPr/>
        </p:nvSpPr>
        <p:spPr>
          <a:xfrm>
            <a:off x="4800650" y="1124744"/>
            <a:ext cx="6096000" cy="499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82" marR="0" lvl="0" indent="-380982" algn="l" defTabSz="1219139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数据结构与算法简介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  <a:p>
            <a:pPr marR="0" lvl="0" algn="l" defTabSz="1219139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  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作用、什么是数据结构、什么算法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  <a:p>
            <a:pPr marL="380982" marR="0" lvl="0" indent="-380982" algn="l" defTabSz="1219139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算法的特性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  <a:p>
            <a:pPr marL="380982" marR="0" lvl="0" indent="-380982" algn="l" defTabSz="1219139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算法的时间效率衡量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  <a:p>
            <a:pPr marL="380982" marR="0" lvl="0" indent="-380982" algn="l" defTabSz="1219139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时间复杂度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  <a:p>
            <a:pPr marL="380982" marR="0" lvl="0" indent="-380982" algn="l" defTabSz="1219139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时间复杂度的计算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  <a:p>
            <a:pPr marL="380982" marR="0" lvl="0" indent="-380982" algn="l" defTabSz="1219139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最优最坏时间复杂度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  <a:p>
            <a:pPr marL="380982" marR="0" lvl="0" indent="-380982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常见时间复杂度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  <a:p>
            <a:pPr marL="380982" marR="0" lvl="0" indent="-380982" algn="l" defTabSz="1219139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空间复杂度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15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1FCBA49-CF87-2248-A0B6-358D9F872A62}"/>
              </a:ext>
            </a:extLst>
          </p:cNvPr>
          <p:cNvSpPr/>
          <p:nvPr/>
        </p:nvSpPr>
        <p:spPr>
          <a:xfrm>
            <a:off x="1391776" y="4278949"/>
            <a:ext cx="1054788" cy="7262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C45F9-6230-C74E-B239-D0E4CC8C1EF3}"/>
              </a:ext>
            </a:extLst>
          </p:cNvPr>
          <p:cNvSpPr txBox="1"/>
          <p:nvPr/>
        </p:nvSpPr>
        <p:spPr>
          <a:xfrm>
            <a:off x="1296261" y="1963691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对于同一问题，我们给出了两种解决算法，在两种算法的实现中，我们对程序执行的时间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进行了测算，发现两段程序执行的时间相差悬殊（方法一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 相比于 方法二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秒），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由此我们可以得出结论：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实现算法程序的执行时间可以反应出算法的效率，即算法的优劣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84E36B-B0DE-3340-8620-14B4D2D58ACD}"/>
              </a:ext>
            </a:extLst>
          </p:cNvPr>
          <p:cNvSpPr txBox="1"/>
          <p:nvPr/>
        </p:nvSpPr>
        <p:spPr>
          <a:xfrm>
            <a:off x="1296262" y="3332991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单靠时间值衡量算法效率可信吗？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E381B5-C43F-5D41-85CC-9804587FCFB1}"/>
              </a:ext>
            </a:extLst>
          </p:cNvPr>
          <p:cNvSpPr txBox="1"/>
          <p:nvPr/>
        </p:nvSpPr>
        <p:spPr>
          <a:xfrm>
            <a:off x="1488285" y="445742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方法一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BB32ED-DB32-C647-AADD-7518581C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744" y="3931810"/>
            <a:ext cx="3030889" cy="1549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11B0BC90-F469-DE4D-B392-521E3EDE1BE5}"/>
              </a:ext>
            </a:extLst>
          </p:cNvPr>
          <p:cNvSpPr/>
          <p:nvPr/>
        </p:nvSpPr>
        <p:spPr>
          <a:xfrm>
            <a:off x="2736421" y="4581131"/>
            <a:ext cx="2304256" cy="60959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A58416-D7F7-B041-B39E-FAF80933DB4D}"/>
              </a:ext>
            </a:extLst>
          </p:cNvPr>
          <p:cNvSpPr txBox="1"/>
          <p:nvPr/>
        </p:nvSpPr>
        <p:spPr>
          <a:xfrm>
            <a:off x="1296261" y="5925279"/>
            <a:ext cx="592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单纯依靠运行的时间来比较算法的优劣并不一定是客观准确的！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39DDBA-4D13-781C-8193-0FC3A924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算法对比</a:t>
            </a:r>
          </a:p>
        </p:txBody>
      </p:sp>
    </p:spTree>
    <p:extLst>
      <p:ext uri="{BB962C8B-B14F-4D97-AF65-F5344CB8AC3E}">
        <p14:creationId xmlns:p14="http://schemas.microsoft.com/office/powerpoint/2010/main" val="57944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C45F9-6230-C74E-B239-D0E4CC8C1EF3}"/>
              </a:ext>
            </a:extLst>
          </p:cNvPr>
          <p:cNvSpPr txBox="1"/>
          <p:nvPr/>
        </p:nvSpPr>
        <p:spPr>
          <a:xfrm>
            <a:off x="1296263" y="2084852"/>
            <a:ext cx="3877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如何才能客观的评判一个算法的优劣呢？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C47027-BFC7-A34C-A0AB-0ACEEBE6E472}"/>
              </a:ext>
            </a:extLst>
          </p:cNvPr>
          <p:cNvSpPr txBox="1"/>
          <p:nvPr/>
        </p:nvSpPr>
        <p:spPr>
          <a:xfrm>
            <a:off x="1296263" y="2518061"/>
            <a:ext cx="7948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我们假定计算机执行算法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每一个基本操作的时间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是固定的一个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时间单位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那么有多少个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基本操作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就代表会花费多少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时间单位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由此可以忽略机器环境的影响而客观的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反应算法</a:t>
            </a:r>
            <a:endParaRPr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的时间效率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BD2CEE-2F4F-4E46-A97E-15A87D8E5FC6}"/>
              </a:ext>
            </a:extLst>
          </p:cNvPr>
          <p:cNvSpPr txBox="1"/>
          <p:nvPr/>
        </p:nvSpPr>
        <p:spPr>
          <a:xfrm>
            <a:off x="1296263" y="4806039"/>
            <a:ext cx="528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代码执行总时间</a:t>
            </a: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(T)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操作</a:t>
            </a:r>
            <a:r>
              <a:rPr lang="zh-CN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步骤数量</a:t>
            </a: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操作步骤</a:t>
            </a:r>
            <a:r>
              <a:rPr lang="zh-CN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执行时间</a:t>
            </a:r>
            <a:endParaRPr kumimoji="1" lang="zh-CN" altLang="en-US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2210FA-7C0D-5A43-8034-F3B247CD4A81}"/>
              </a:ext>
            </a:extLst>
          </p:cNvPr>
          <p:cNvSpPr txBox="1"/>
          <p:nvPr/>
        </p:nvSpPr>
        <p:spPr>
          <a:xfrm>
            <a:off x="1296263" y="4478784"/>
            <a:ext cx="1055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时间效率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7600CA-96C3-3E4E-0B33-7F59022BA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算法的时间效率衡量</a:t>
            </a:r>
          </a:p>
        </p:txBody>
      </p:sp>
    </p:spTree>
    <p:extLst>
      <p:ext uri="{BB962C8B-B14F-4D97-AF65-F5344CB8AC3E}">
        <p14:creationId xmlns:p14="http://schemas.microsoft.com/office/powerpoint/2010/main" val="167635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C45F9-6230-C74E-B239-D0E4CC8C1EF3}"/>
              </a:ext>
            </a:extLst>
          </p:cNvPr>
          <p:cNvSpPr txBox="1"/>
          <p:nvPr/>
        </p:nvSpPr>
        <p:spPr>
          <a:xfrm>
            <a:off x="1296264" y="1889326"/>
            <a:ext cx="3684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时间效率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操作</a:t>
            </a:r>
            <a:r>
              <a:rPr lang="zh-CN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步骤数量</a:t>
            </a: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操作步骤</a:t>
            </a:r>
            <a:r>
              <a:rPr lang="zh-CN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执行时间</a:t>
            </a:r>
            <a:endParaRPr kumimoji="1" lang="zh-CN" altLang="en-US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79AD4C-D791-9543-A58C-C970B12F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71" y="2948949"/>
            <a:ext cx="8352928" cy="16397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AAC641-BA60-284E-8C17-35CB9AF5617A}"/>
              </a:ext>
            </a:extLst>
          </p:cNvPr>
          <p:cNvSpPr/>
          <p:nvPr/>
        </p:nvSpPr>
        <p:spPr>
          <a:xfrm>
            <a:off x="2640410" y="3608046"/>
            <a:ext cx="7104789" cy="980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C2F11C-F6B0-D441-8C40-27EC7B94F91E}"/>
              </a:ext>
            </a:extLst>
          </p:cNvPr>
          <p:cNvSpPr txBox="1"/>
          <p:nvPr/>
        </p:nvSpPr>
        <p:spPr>
          <a:xfrm>
            <a:off x="8646910" y="36084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基本操作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2050DD-25F1-B344-955E-4FD3B04F4213}"/>
              </a:ext>
            </a:extLst>
          </p:cNvPr>
          <p:cNvSpPr/>
          <p:nvPr/>
        </p:nvSpPr>
        <p:spPr>
          <a:xfrm>
            <a:off x="1968335" y="3257683"/>
            <a:ext cx="7872875" cy="144016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176CAC-1375-4C48-B2C6-617496BD8F1B}"/>
              </a:ext>
            </a:extLst>
          </p:cNvPr>
          <p:cNvSpPr txBox="1"/>
          <p:nvPr/>
        </p:nvSpPr>
        <p:spPr>
          <a:xfrm>
            <a:off x="8749500" y="321558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子整体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B1D285-397E-3046-AD6A-1179EDF6B9A8}"/>
              </a:ext>
            </a:extLst>
          </p:cNvPr>
          <p:cNvSpPr/>
          <p:nvPr/>
        </p:nvSpPr>
        <p:spPr>
          <a:xfrm>
            <a:off x="1399360" y="2852938"/>
            <a:ext cx="8544949" cy="190040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2CB7A3-31AD-C741-9C41-40E48ADD9E9A}"/>
              </a:ext>
            </a:extLst>
          </p:cNvPr>
          <p:cNvSpPr txBox="1"/>
          <p:nvPr/>
        </p:nvSpPr>
        <p:spPr>
          <a:xfrm>
            <a:off x="8766327" y="287886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大整体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9EB237-BBDF-AE45-96F4-3F3D42448069}"/>
              </a:ext>
            </a:extLst>
          </p:cNvPr>
          <p:cNvSpPr txBox="1"/>
          <p:nvPr/>
        </p:nvSpPr>
        <p:spPr>
          <a:xfrm>
            <a:off x="1296262" y="5197409"/>
            <a:ext cx="61350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大整体 * 子整体 * 基本操作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操作步骤</a:t>
            </a:r>
            <a:r>
              <a:rPr lang="zh-C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执行时间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假定计算机执行算法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每一个基本操作的时间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是固定的一个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时间单位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操作步骤总数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基本操作 * 子整体 * 大整体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2A11D-CE6E-27EA-2310-50C1D6BDA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算法的时间效率衡量</a:t>
            </a:r>
          </a:p>
        </p:txBody>
      </p:sp>
    </p:spTree>
    <p:extLst>
      <p:ext uri="{BB962C8B-B14F-4D97-AF65-F5344CB8AC3E}">
        <p14:creationId xmlns:p14="http://schemas.microsoft.com/office/powerpoint/2010/main" val="255506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674EC8A-57B7-777D-C8BB-BE62766F00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578" y="980728"/>
            <a:ext cx="8424936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如何衡量算法的优劣？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单纯依靠运行的时间来衡量算法的优劣并不一定是客观准确的，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需要忽略机器环境带来的影响。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算法的时间效率衡量？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</a:t>
            </a:r>
            <a:r>
              <a:rPr lang="zh-CN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代码执行总时间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(T)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操作</a:t>
            </a:r>
            <a:r>
              <a:rPr lang="zh-CN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步骤数量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*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操作步骤</a:t>
            </a:r>
            <a:r>
              <a:rPr lang="zh-CN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执行时间</a:t>
            </a:r>
            <a:endParaRPr kumimoji="1" lang="zh-CN" altLang="en-US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91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4752646" y="1124745"/>
            <a:ext cx="5759451" cy="500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数据结构与算法简介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算法的特性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算法的时间效率衡量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</a:t>
            </a:r>
            <a:endParaRPr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概念、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大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计数法</a:t>
            </a:r>
            <a:endParaRPr lang="en-US" altLang="zh-CN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时间复杂度的计算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最优最坏时间复杂度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常见时间复杂度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空间复杂度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9037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0B14B92-D341-D98A-43DF-C505C46C3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332656"/>
            <a:ext cx="6298881" cy="4855845"/>
          </a:xfrm>
        </p:spPr>
        <p:txBody>
          <a:bodyPr/>
          <a:lstStyle/>
          <a:p>
            <a:r>
              <a:rPr lang="zh-CN" altLang="en-US" dirty="0"/>
              <a:t>理解什么是时间复杂度</a:t>
            </a:r>
            <a:endParaRPr lang="en-US" altLang="zh-CN" dirty="0"/>
          </a:p>
          <a:p>
            <a:r>
              <a:rPr lang="zh-CN" altLang="en-US" dirty="0"/>
              <a:t>知道时间复杂度的表示形式</a:t>
            </a:r>
          </a:p>
        </p:txBody>
      </p:sp>
    </p:spTree>
    <p:extLst>
      <p:ext uri="{BB962C8B-B14F-4D97-AF65-F5344CB8AC3E}">
        <p14:creationId xmlns:p14="http://schemas.microsoft.com/office/powerpoint/2010/main" val="210570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C45F9-6230-C74E-B239-D0E4CC8C1EF3}"/>
              </a:ext>
            </a:extLst>
          </p:cNvPr>
          <p:cNvSpPr txBox="1"/>
          <p:nvPr/>
        </p:nvSpPr>
        <p:spPr>
          <a:xfrm>
            <a:off x="1302072" y="1523286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算法一循环次数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8CAFB5-3790-6A4F-A696-8973999AD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813" y="1929534"/>
            <a:ext cx="6471103" cy="18145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127635-4567-AD49-8617-69A7E647A5CB}"/>
              </a:ext>
            </a:extLst>
          </p:cNvPr>
          <p:cNvSpPr txBox="1"/>
          <p:nvPr/>
        </p:nvSpPr>
        <p:spPr>
          <a:xfrm>
            <a:off x="6853834" y="1936151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1001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BAA6FA-DACF-AA41-BB0B-E5AB5B03BAD0}"/>
              </a:ext>
            </a:extLst>
          </p:cNvPr>
          <p:cNvSpPr/>
          <p:nvPr/>
        </p:nvSpPr>
        <p:spPr>
          <a:xfrm>
            <a:off x="6853831" y="2284811"/>
            <a:ext cx="1063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1001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BA8616-FCC6-E741-B1D1-326B2D311986}"/>
              </a:ext>
            </a:extLst>
          </p:cNvPr>
          <p:cNvSpPr/>
          <p:nvPr/>
        </p:nvSpPr>
        <p:spPr>
          <a:xfrm>
            <a:off x="6853831" y="2654143"/>
            <a:ext cx="1063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1001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88E762-1030-4043-87F5-2C917B203A42}"/>
              </a:ext>
            </a:extLst>
          </p:cNvPr>
          <p:cNvSpPr txBox="1"/>
          <p:nvPr/>
        </p:nvSpPr>
        <p:spPr>
          <a:xfrm>
            <a:off x="1294359" y="3918690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算法一每次循环的步骤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071851A-C7BE-C54C-9E13-1F943309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61" y="4215374"/>
            <a:ext cx="2496277" cy="5300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F6A4FFA-0FAC-1844-85C1-932F2E49A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47" y="4956221"/>
            <a:ext cx="2688299" cy="4684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DB5CEF5-D65C-5F4D-8612-1F52CC59F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59" y="5721323"/>
            <a:ext cx="3928175" cy="4273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F1301A7-C466-0540-99F7-5957DD84C68C}"/>
              </a:ext>
            </a:extLst>
          </p:cNvPr>
          <p:cNvSpPr txBox="1"/>
          <p:nvPr/>
        </p:nvSpPr>
        <p:spPr>
          <a:xfrm>
            <a:off x="1294360" y="4662967"/>
            <a:ext cx="2844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 == a + b + c 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为：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E8C16E-6355-3345-91C3-6CFC5EFFD0B8}"/>
              </a:ext>
            </a:extLst>
          </p:cNvPr>
          <p:cNvSpPr txBox="1"/>
          <p:nvPr/>
        </p:nvSpPr>
        <p:spPr>
          <a:xfrm>
            <a:off x="1294360" y="5380410"/>
            <a:ext cx="2948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a**2 + b**2 == c**2 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为：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E7D94B-2258-9D4C-941E-BE10F0B1AA84}"/>
              </a:ext>
            </a:extLst>
          </p:cNvPr>
          <p:cNvSpPr txBox="1"/>
          <p:nvPr/>
        </p:nvSpPr>
        <p:spPr>
          <a:xfrm>
            <a:off x="1294360" y="6175219"/>
            <a:ext cx="4195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print("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a,b,c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%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d,%d,%d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 % (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a,b,c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))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为：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C7BF96-1E7B-CB4F-AAE2-B85E0DF7F48E}"/>
              </a:ext>
            </a:extLst>
          </p:cNvPr>
          <p:cNvSpPr txBox="1"/>
          <p:nvPr/>
        </p:nvSpPr>
        <p:spPr>
          <a:xfrm>
            <a:off x="5816370" y="4215377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zh-C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每个循环的步骤次数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3+5+2=10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  <a:p>
            <a:pPr latinLnBrk="1"/>
            <a:r>
              <a:rPr lang="zh-C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代码步骤总数量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1001*1001*1001*10 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F202F7-306A-D747-BBFA-E96F77C29935}"/>
              </a:ext>
            </a:extLst>
          </p:cNvPr>
          <p:cNvSpPr txBox="1"/>
          <p:nvPr/>
        </p:nvSpPr>
        <p:spPr>
          <a:xfrm>
            <a:off x="5816368" y="4936011"/>
            <a:ext cx="6135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假定计算机执行算法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每一个基本操作的时间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是固定的一个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时间单位</a:t>
            </a:r>
            <a:endParaRPr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1001*1001*1001*10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算法一 的优劣用 </a:t>
            </a: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1001*1001*1001*10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可以衡量么</a:t>
            </a:r>
            <a:r>
              <a: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5B009F-B9E6-D979-0B6A-7A6C1D8A90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186" y="784493"/>
            <a:ext cx="10749599" cy="517190"/>
          </a:xfrm>
        </p:spPr>
        <p:txBody>
          <a:bodyPr/>
          <a:lstStyle/>
          <a:p>
            <a:r>
              <a:rPr lang="zh-CN" altLang="en-US" dirty="0"/>
              <a:t>算法一的时间效率</a:t>
            </a:r>
          </a:p>
        </p:txBody>
      </p:sp>
    </p:spTree>
    <p:extLst>
      <p:ext uri="{BB962C8B-B14F-4D97-AF65-F5344CB8AC3E}">
        <p14:creationId xmlns:p14="http://schemas.microsoft.com/office/powerpoint/2010/main" val="18421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4D99236-10E1-1E47-B9B8-07C0F8DE0E3E}"/>
              </a:ext>
            </a:extLst>
          </p:cNvPr>
          <p:cNvSpPr txBox="1"/>
          <p:nvPr/>
        </p:nvSpPr>
        <p:spPr>
          <a:xfrm>
            <a:off x="1273019" y="1570536"/>
            <a:ext cx="4870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算法是一种</a:t>
            </a:r>
            <a:r>
              <a:rPr kumimoji="1" lang="zh-CN" altLang="en-US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独立的存在 </a:t>
            </a:r>
            <a:r>
              <a:rPr kumimoji="1"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它是解决问题的</a:t>
            </a:r>
            <a:r>
              <a:rPr kumimoji="1" lang="zh-CN" altLang="en-US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方法和思想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0CBB5E-FB5D-0F41-BCC9-8700687BB63B}"/>
              </a:ext>
            </a:extLst>
          </p:cNvPr>
          <p:cNvSpPr txBox="1"/>
          <p:nvPr/>
        </p:nvSpPr>
        <p:spPr>
          <a:xfrm>
            <a:off x="1266322" y="2022355"/>
            <a:ext cx="81820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算法一的优劣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是不能简单的用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1001*1001*1001*10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衡量的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题目要求中 </a:t>
            </a:r>
            <a:r>
              <a:rPr lang="en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a+b+c</a:t>
            </a:r>
            <a:r>
              <a:rPr lang="en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en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1000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这个 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1000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是这个题目的计算范围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我们称之为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问题规模</a:t>
            </a:r>
            <a:endParaRPr lang="en-US" altLang="zh-CN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kumimoji="1"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问题规模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</a:t>
            </a:r>
            <a:r>
              <a:rPr kumimoji="1"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1000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的时候</a:t>
            </a:r>
            <a:endParaRPr kumimoji="1"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1001</a:t>
            </a:r>
            <a:r>
              <a:rPr kumimoji="1" lang="zh-CN" altLang="en-US" sz="1600" b="1" baseline="30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*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1001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*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1001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*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1001</a:t>
            </a:r>
            <a:r>
              <a:rPr kumimoji="1" lang="en-US" altLang="zh-CN" sz="1600" b="1" baseline="30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*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en-US" altLang="zh-CN" sz="16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kumimoji="1"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问题规模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</a:t>
            </a:r>
            <a:r>
              <a:rPr kumimoji="1"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2000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的时候</a:t>
            </a:r>
            <a:endParaRPr kumimoji="1"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2001</a:t>
            </a:r>
            <a:r>
              <a:rPr kumimoji="1" lang="en-US" altLang="zh-CN" sz="1600" b="1" baseline="30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*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kumimoji="1"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问题规模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</a:t>
            </a:r>
            <a:r>
              <a:rPr kumimoji="1"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3000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的时候</a:t>
            </a:r>
            <a:endParaRPr kumimoji="1"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3001</a:t>
            </a:r>
            <a:r>
              <a:rPr kumimoji="1" lang="en-US" altLang="zh-CN" sz="1600" b="1" baseline="30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*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kumimoji="1"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问题规模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</a:t>
            </a:r>
            <a:r>
              <a:rPr kumimoji="1"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的时候</a:t>
            </a:r>
            <a:endParaRPr kumimoji="1"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kumimoji="1" lang="en-US" altLang="zh-CN" sz="1600" b="1" baseline="30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kumimoji="1"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* </a:t>
            </a:r>
            <a:r>
              <a:rPr kumimoji="1"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atinLnBrk="1"/>
            <a:r>
              <a:rPr lang="zh-CN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我们就将上面的算数，总结为一个表达式：</a:t>
            </a:r>
            <a:r>
              <a:rPr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T(n) = n</a:t>
            </a:r>
            <a:r>
              <a:rPr lang="en-US" altLang="zh-CN" sz="1600" b="1" baseline="30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sz="1600" b="1" baseline="30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*</a:t>
            </a:r>
            <a:r>
              <a:rPr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这个表达式称为：</a:t>
            </a:r>
            <a:r>
              <a:rPr lang="zh-CN" altLang="zh-CN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</a:t>
            </a:r>
            <a:endParaRPr lang="en-US" altLang="zh-CN" sz="1600" b="1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atinLnBrk="1"/>
            <a:r>
              <a:rPr lang="zh-CN" altLang="en-US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大白话： 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是关于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的函数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12B931-B499-E92B-3221-294CD0947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算法规模</a:t>
            </a:r>
          </a:p>
        </p:txBody>
      </p:sp>
    </p:spTree>
    <p:extLst>
      <p:ext uri="{BB962C8B-B14F-4D97-AF65-F5344CB8AC3E}">
        <p14:creationId xmlns:p14="http://schemas.microsoft.com/office/powerpoint/2010/main" val="71157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FE9EAE-F646-4843-A92B-A8572756FDA4}"/>
              </a:ext>
            </a:extLst>
          </p:cNvPr>
          <p:cNvSpPr txBox="1"/>
          <p:nvPr/>
        </p:nvSpPr>
        <p:spPr>
          <a:xfrm>
            <a:off x="1272258" y="1700808"/>
            <a:ext cx="8597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时间复杂度表示一个算法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随着问题规模不断变化的最主要趋势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通常用来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衡量一个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算法的优劣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6BD907-E8DC-7344-8896-ED4CE3AA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36" y="2829864"/>
            <a:ext cx="1481041" cy="125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F48914-B83B-FA4B-81E2-C3F703ED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95" y="4387509"/>
            <a:ext cx="1481041" cy="1265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2C2E47-6D67-D141-89D6-5863EBA7C786}"/>
              </a:ext>
            </a:extLst>
          </p:cNvPr>
          <p:cNvSpPr txBox="1"/>
          <p:nvPr/>
        </p:nvSpPr>
        <p:spPr>
          <a:xfrm>
            <a:off x="3864547" y="2755329"/>
            <a:ext cx="4243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300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KB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文件大小为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量级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4DC83E-99E4-3F49-B1FA-739FFB1D032C}"/>
              </a:ext>
            </a:extLst>
          </p:cNvPr>
          <p:cNvSpPr txBox="1"/>
          <p:nvPr/>
        </p:nvSpPr>
        <p:spPr>
          <a:xfrm>
            <a:off x="3892653" y="4387510"/>
            <a:ext cx="4519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300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MB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文件大小为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MB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DA640A-6FEB-1C49-8BEA-7531B43C473B}"/>
              </a:ext>
            </a:extLst>
          </p:cNvPr>
          <p:cNvSpPr txBox="1"/>
          <p:nvPr/>
        </p:nvSpPr>
        <p:spPr>
          <a:xfrm>
            <a:off x="1200465" y="5860721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通俗点来说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可以衡量一个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算法的量级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47EB34-3270-A5B2-B96F-5C9043144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</a:p>
        </p:txBody>
      </p:sp>
    </p:spTree>
    <p:extLst>
      <p:ext uri="{BB962C8B-B14F-4D97-AF65-F5344CB8AC3E}">
        <p14:creationId xmlns:p14="http://schemas.microsoft.com/office/powerpoint/2010/main" val="335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9CF256-D0CA-ED43-839C-0C21B4D3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87" y="1539854"/>
            <a:ext cx="855618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往往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大O记法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算法一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T(n) = n</a:t>
            </a:r>
            <a:r>
              <a:rPr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表达式中具体的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数字10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其实处于一个次要的关系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我们在总结规律的时候，其实就是将所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有和主干无关的条件都抛开，就分析主干，在这里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我们总结的规律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本质上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就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T和n的关系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55582" defTabSz="1219139"/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CB029-640C-5E42-A6C2-D75BA5549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71" y="4162853"/>
            <a:ext cx="88638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indent="355582" defTabSz="1219139"/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将次要关系都省略掉，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最终形成一个表达式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这种方式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称为：</a:t>
            </a:r>
            <a:r>
              <a:rPr lang="zh-CN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大O记法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858230-0806-A145-83AE-58C9ED463247}"/>
              </a:ext>
            </a:extLst>
          </p:cNvPr>
          <p:cNvSpPr txBox="1"/>
          <p:nvPr/>
        </p:nvSpPr>
        <p:spPr>
          <a:xfrm>
            <a:off x="710880" y="3650784"/>
            <a:ext cx="4172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算法一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T(n)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=&gt;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T(n)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F102BD-81EB-A945-A299-9069BB2E61B9}"/>
              </a:ext>
            </a:extLst>
          </p:cNvPr>
          <p:cNvSpPr txBox="1"/>
          <p:nvPr/>
        </p:nvSpPr>
        <p:spPr>
          <a:xfrm>
            <a:off x="856521" y="4979545"/>
            <a:ext cx="3457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算法一的时间复杂度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T(n)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DB498E-BAB4-1AE7-0EF1-9D4A602FE9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en-US" altLang="zh-CN" dirty="0"/>
              <a:t>O</a:t>
            </a:r>
            <a:r>
              <a:rPr lang="zh-CN" altLang="en-US" dirty="0"/>
              <a:t>记法</a:t>
            </a:r>
          </a:p>
        </p:txBody>
      </p:sp>
    </p:spTree>
    <p:extLst>
      <p:ext uri="{BB962C8B-B14F-4D97-AF65-F5344CB8AC3E}">
        <p14:creationId xmlns:p14="http://schemas.microsoft.com/office/powerpoint/2010/main" val="113231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>
            <a:extLst>
              <a:ext uri="{FF2B5EF4-FFF2-40B4-BE49-F238E27FC236}">
                <a16:creationId xmlns:a16="http://schemas.microsoft.com/office/drawing/2014/main" id="{1753F9DC-87EC-920D-28DD-158240510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2658" y="404664"/>
            <a:ext cx="6298881" cy="4855845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了解算法和数据结构的作用</a:t>
            </a:r>
            <a:endParaRPr lang="en-US" altLang="zh-CN" dirty="0"/>
          </a:p>
          <a:p>
            <a:r>
              <a:rPr lang="zh-CN" altLang="en-US" dirty="0"/>
              <a:t>知道什么是数据结构</a:t>
            </a:r>
            <a:endParaRPr lang="en-US" altLang="zh-CN" dirty="0"/>
          </a:p>
          <a:p>
            <a:r>
              <a:rPr lang="zh-CN" altLang="en-US" dirty="0"/>
              <a:t>知道什么是算法</a:t>
            </a:r>
          </a:p>
        </p:txBody>
      </p:sp>
    </p:spTree>
    <p:extLst>
      <p:ext uri="{BB962C8B-B14F-4D97-AF65-F5344CB8AC3E}">
        <p14:creationId xmlns:p14="http://schemas.microsoft.com/office/powerpoint/2010/main" val="3832911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79AD4C-D791-9543-A58C-C970B12F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43" y="1998132"/>
            <a:ext cx="8352928" cy="1639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176CAC-1375-4C48-B2C6-617496BD8F1B}"/>
              </a:ext>
            </a:extLst>
          </p:cNvPr>
          <p:cNvSpPr txBox="1"/>
          <p:nvPr/>
        </p:nvSpPr>
        <p:spPr>
          <a:xfrm>
            <a:off x="8701681" y="2279560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1001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2CB7A3-31AD-C741-9C41-40E48ADD9E9A}"/>
              </a:ext>
            </a:extLst>
          </p:cNvPr>
          <p:cNvSpPr txBox="1"/>
          <p:nvPr/>
        </p:nvSpPr>
        <p:spPr>
          <a:xfrm>
            <a:off x="8701783" y="1935339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1001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033C6-AB45-7B4D-BF53-3EF12A9DC39C}"/>
              </a:ext>
            </a:extLst>
          </p:cNvPr>
          <p:cNvSpPr/>
          <p:nvPr/>
        </p:nvSpPr>
        <p:spPr>
          <a:xfrm>
            <a:off x="1272258" y="1628800"/>
            <a:ext cx="1661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算法二循环次数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3500A8-4F7D-6643-90C0-DD6386BF585F}"/>
              </a:ext>
            </a:extLst>
          </p:cNvPr>
          <p:cNvSpPr txBox="1"/>
          <p:nvPr/>
        </p:nvSpPr>
        <p:spPr>
          <a:xfrm>
            <a:off x="1272255" y="3817331"/>
            <a:ext cx="2276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算法二每次循环的步骤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007F4F9-7A04-5B4B-9271-57AED9D9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43" y="4130836"/>
            <a:ext cx="1999847" cy="4705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7E8081D-71E6-9241-8870-5ABEECE99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088" y="4891135"/>
            <a:ext cx="2304256" cy="4538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380111-11BE-9B4C-8AF6-EA073B1E9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56" y="5609066"/>
            <a:ext cx="4536848" cy="4430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48B2A56-0C88-074B-98BC-F6F1EDB637EB}"/>
              </a:ext>
            </a:extLst>
          </p:cNvPr>
          <p:cNvSpPr txBox="1"/>
          <p:nvPr/>
        </p:nvSpPr>
        <p:spPr>
          <a:xfrm>
            <a:off x="1272256" y="4523443"/>
            <a:ext cx="2504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 = 1000 - a - b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为：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37B3386-224F-B040-A99E-11A2F462CDCF}"/>
              </a:ext>
            </a:extLst>
          </p:cNvPr>
          <p:cNvSpPr txBox="1"/>
          <p:nvPr/>
        </p:nvSpPr>
        <p:spPr>
          <a:xfrm>
            <a:off x="1290250" y="5287799"/>
            <a:ext cx="3009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a**2 + b**2 == c**2 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为：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B1FB19-C328-1F41-B421-6AE63F4C2FDE}"/>
              </a:ext>
            </a:extLst>
          </p:cNvPr>
          <p:cNvSpPr txBox="1"/>
          <p:nvPr/>
        </p:nvSpPr>
        <p:spPr>
          <a:xfrm>
            <a:off x="1246792" y="6005864"/>
            <a:ext cx="4256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print("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a,b,c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%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d,%d,%d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 % (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a,b,c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))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为：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7C9341F-63F2-4E4C-A329-095449CE4DC3}"/>
              </a:ext>
            </a:extLst>
          </p:cNvPr>
          <p:cNvSpPr txBox="1"/>
          <p:nvPr/>
        </p:nvSpPr>
        <p:spPr>
          <a:xfrm>
            <a:off x="6264812" y="4182534"/>
            <a:ext cx="391004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zh-C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每个内部循环的步骤次数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3+5+2=10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  <a:p>
            <a:pPr latinLnBrk="1"/>
            <a:r>
              <a:rPr lang="zh-C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代码步骤总数量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1001*1001*10 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1001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1001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方法二的时间复杂度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T(n)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1600" b="1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0DCDAC-008D-70C3-E8DF-7885C348A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算法二的时间复杂度</a:t>
            </a:r>
          </a:p>
        </p:txBody>
      </p:sp>
    </p:spTree>
    <p:extLst>
      <p:ext uri="{BB962C8B-B14F-4D97-AF65-F5344CB8AC3E}">
        <p14:creationId xmlns:p14="http://schemas.microsoft.com/office/powerpoint/2010/main" val="4471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0DA512A-0557-93BC-8478-E145F0B7F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0570" y="1052736"/>
            <a:ext cx="7992888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什么是时间复杂度？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时间复杂度表示一个算法</a:t>
            </a:r>
            <a:r>
              <a:rPr kumimoji="1"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随着问题规模不断变化</a:t>
            </a: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的最主要趋势，通常用来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衡量一个算法的优劣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时间复杂度的表示形式？</a:t>
            </a:r>
          </a:p>
          <a:p>
            <a:pPr marL="0" indent="0"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大</a:t>
            </a:r>
            <a:r>
              <a:rPr lang="en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记法即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为算法的时间复杂度随数据量变化的关系曲线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通常由最高次项决定，当数据量比较高时低次项的影响相对于最高次项就很小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为了方便可以忽略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大</a:t>
            </a:r>
            <a:r>
              <a:rPr lang="en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记法为时间复杂度的表示方法</a:t>
            </a:r>
            <a:endParaRPr kumimoji="1"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185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4752646" y="1124745"/>
            <a:ext cx="5759451" cy="460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1867" dirty="0">
                <a:latin typeface="微软雅黑" charset="-122"/>
                <a:ea typeface="微软雅黑" charset="-122"/>
              </a:rPr>
              <a:t>数据结构与算法简介</a:t>
            </a:r>
            <a:endParaRPr lang="en-US" altLang="zh-CN" sz="1867" dirty="0">
              <a:latin typeface="微软雅黑" charset="-122"/>
              <a:ea typeface="微软雅黑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1867" dirty="0">
                <a:latin typeface="微软雅黑" charset="-122"/>
                <a:ea typeface="微软雅黑" charset="-122"/>
              </a:rPr>
              <a:t>算法的特性</a:t>
            </a:r>
            <a:endParaRPr lang="en-US" altLang="zh-CN" sz="1867" dirty="0">
              <a:latin typeface="微软雅黑" charset="-122"/>
              <a:ea typeface="微软雅黑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1867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算法的时间效率衡量</a:t>
            </a:r>
            <a:endParaRPr lang="en-US" altLang="zh-CN" sz="1867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1867" dirty="0">
                <a:latin typeface="微软雅黑" charset="-122"/>
                <a:ea typeface="微软雅黑" charset="-122"/>
              </a:rPr>
              <a:t>时间复杂度</a:t>
            </a:r>
            <a:endParaRPr lang="en-US" altLang="zh-CN" sz="1867" dirty="0">
              <a:latin typeface="微软雅黑" charset="-122"/>
              <a:ea typeface="微软雅黑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1867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时间复杂度的计算</a:t>
            </a:r>
            <a:endParaRPr lang="en-US" altLang="zh-CN" sz="1867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1867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最优最坏时间复杂度</a:t>
            </a:r>
            <a:endParaRPr lang="en-US" altLang="zh-CN" sz="1867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380982" indent="-38098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1867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常见时间复杂度</a:t>
            </a:r>
            <a:endParaRPr lang="en-US" altLang="zh-CN" sz="1867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sz="1867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空间复杂度</a:t>
            </a:r>
            <a:endParaRPr lang="en-US" altLang="zh-CN" sz="1867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37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1D4B647-4B7C-473E-442D-D6714F538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666" y="597383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掌握时间复杂度的计算规则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能够计算出算法的时间复杂度</a:t>
            </a:r>
          </a:p>
        </p:txBody>
      </p:sp>
    </p:spTree>
    <p:extLst>
      <p:ext uri="{BB962C8B-B14F-4D97-AF65-F5344CB8AC3E}">
        <p14:creationId xmlns:p14="http://schemas.microsoft.com/office/powerpoint/2010/main" val="688785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FE62D5-B4B2-925C-EA2C-4EDEBF873D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585" y="1380655"/>
            <a:ext cx="10749598" cy="4219575"/>
          </a:xfrm>
        </p:spPr>
        <p:txBody>
          <a:bodyPr/>
          <a:lstStyle/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①基本操作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时间复杂度为</a:t>
            </a: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②顺序结构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时间复杂度按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加法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进行计算</a:t>
            </a: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③循环结构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时间复杂度按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乘法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进行计算</a:t>
            </a: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④分支结构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时间复杂度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取最大值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⑤判断一个算法的效率时，往往只需要关注操作数量的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最高次项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，其它次要项和常数项可以忽略</a:t>
            </a: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⑥在没有特殊说明时，我们所分析的算法的时间复杂度都是指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最坏时间复杂度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C26C1E-FEBA-A5A9-001E-6574BE8D2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994" y="836712"/>
            <a:ext cx="10749599" cy="517190"/>
          </a:xfrm>
        </p:spPr>
        <p:txBody>
          <a:bodyPr/>
          <a:lstStyle/>
          <a:p>
            <a:r>
              <a:rPr lang="zh-CN" altLang="en-US" dirty="0"/>
              <a:t>时间复杂度的计算规则</a:t>
            </a:r>
          </a:p>
        </p:txBody>
      </p:sp>
    </p:spTree>
    <p:extLst>
      <p:ext uri="{BB962C8B-B14F-4D97-AF65-F5344CB8AC3E}">
        <p14:creationId xmlns:p14="http://schemas.microsoft.com/office/powerpoint/2010/main" val="3990408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BE69C4-F148-8A47-8945-40105BA435DA}"/>
              </a:ext>
            </a:extLst>
          </p:cNvPr>
          <p:cNvSpPr txBox="1"/>
          <p:nvPr/>
        </p:nvSpPr>
        <p:spPr>
          <a:xfrm>
            <a:off x="1272260" y="2828975"/>
            <a:ext cx="5315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 =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</a:t>
            </a:r>
            <a:r>
              <a:rPr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r>
              <a:rPr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中出现了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</a:t>
            </a:r>
            <a:r>
              <a:rPr kumimoji="1"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那么它的时间复杂度为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1600" b="1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对么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706307-0246-0846-9E83-F839B62FA9B0}"/>
              </a:ext>
            </a:extLst>
          </p:cNvPr>
          <p:cNvSpPr txBox="1"/>
          <p:nvPr/>
        </p:nvSpPr>
        <p:spPr>
          <a:xfrm>
            <a:off x="1272260" y="4820667"/>
            <a:ext cx="7342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执行次数是恒定的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不会随着</a:t>
            </a:r>
            <a:r>
              <a:rPr lang="zh-CN" altLang="e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问题规模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的变化有任何改变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复杂度是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7BCEC8-38F4-9448-8D09-1D124A8247AD}"/>
              </a:ext>
            </a:extLst>
          </p:cNvPr>
          <p:cNvSpPr txBox="1"/>
          <p:nvPr/>
        </p:nvSpPr>
        <p:spPr>
          <a:xfrm>
            <a:off x="1272260" y="5377546"/>
            <a:ext cx="7446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与问题规模的大小无关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执行次数恒定的算法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我们称之为具有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的时间复杂度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AAFD1E-7C06-4A4B-96F0-8EDECED156B3}"/>
              </a:ext>
            </a:extLst>
          </p:cNvPr>
          <p:cNvSpPr txBox="1"/>
          <p:nvPr/>
        </p:nvSpPr>
        <p:spPr>
          <a:xfrm>
            <a:off x="1272258" y="1700808"/>
            <a:ext cx="24897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O(1)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D807C7-0D38-4EB9-B27E-49CB846DD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基本操作</a:t>
            </a:r>
          </a:p>
        </p:txBody>
      </p:sp>
    </p:spTree>
    <p:extLst>
      <p:ext uri="{BB962C8B-B14F-4D97-AF65-F5344CB8AC3E}">
        <p14:creationId xmlns:p14="http://schemas.microsoft.com/office/powerpoint/2010/main" val="275643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D7994E-4541-784A-9980-D1246D300F89}"/>
              </a:ext>
            </a:extLst>
          </p:cNvPr>
          <p:cNvSpPr txBox="1"/>
          <p:nvPr/>
        </p:nvSpPr>
        <p:spPr>
          <a:xfrm>
            <a:off x="1278459" y="4731173"/>
            <a:ext cx="732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答案是错的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与问题规模的大小无关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执行次数恒定的算法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我们称之为具有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的时间复杂度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时间复杂度是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22BAB6-22BA-9241-AFF1-9A9DB28B8088}"/>
              </a:ext>
            </a:extLst>
          </p:cNvPr>
          <p:cNvSpPr txBox="1"/>
          <p:nvPr/>
        </p:nvSpPr>
        <p:spPr>
          <a:xfrm>
            <a:off x="1272258" y="1628800"/>
            <a:ext cx="36728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顺序结构，时间复杂度按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加法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进行计算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时间复杂度是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O(3)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对么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3EF66E-65EF-C134-B64B-521DA19D7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顺序结构</a:t>
            </a:r>
          </a:p>
        </p:txBody>
      </p:sp>
    </p:spTree>
    <p:extLst>
      <p:ext uri="{BB962C8B-B14F-4D97-AF65-F5344CB8AC3E}">
        <p14:creationId xmlns:p14="http://schemas.microsoft.com/office/powerpoint/2010/main" val="418420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BE69C4-F148-8A47-8945-40105BA435DA}"/>
              </a:ext>
            </a:extLst>
          </p:cNvPr>
          <p:cNvSpPr txBox="1"/>
          <p:nvPr/>
        </p:nvSpPr>
        <p:spPr>
          <a:xfrm>
            <a:off x="1272258" y="1700808"/>
            <a:ext cx="715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706307-0246-0846-9E83-F839B62FA9B0}"/>
              </a:ext>
            </a:extLst>
          </p:cNvPr>
          <p:cNvSpPr txBox="1"/>
          <p:nvPr/>
        </p:nvSpPr>
        <p:spPr>
          <a:xfrm>
            <a:off x="1272257" y="2712278"/>
            <a:ext cx="531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执行次数随着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的变化而变化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时间复杂度是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C43BE0-5CBE-6C4B-AB8A-F67C98CA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268" y="2051972"/>
            <a:ext cx="3456384" cy="649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44BE84-4F9C-714B-8ABA-7783D45EE5AE}"/>
              </a:ext>
            </a:extLst>
          </p:cNvPr>
          <p:cNvSpPr txBox="1"/>
          <p:nvPr/>
        </p:nvSpPr>
        <p:spPr>
          <a:xfrm>
            <a:off x="1272258" y="3652733"/>
            <a:ext cx="715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D16DF7-C61F-514E-8DF3-5CD49222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269" y="3960507"/>
            <a:ext cx="3793404" cy="98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D7994E-4541-784A-9980-D1246D300F89}"/>
              </a:ext>
            </a:extLst>
          </p:cNvPr>
          <p:cNvSpPr txBox="1"/>
          <p:nvPr/>
        </p:nvSpPr>
        <p:spPr>
          <a:xfrm>
            <a:off x="1278455" y="4944462"/>
            <a:ext cx="92127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中执行次数是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所以时间复杂度是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O(2n)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对么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答案是错的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规则⑤判断一个算法的效率时，往往只需要关注操作数量的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最高次项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，其它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次要项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常数项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可以忽略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B15FED-807B-8677-08C3-C9FD922F6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</p:spTree>
    <p:extLst>
      <p:ext uri="{BB962C8B-B14F-4D97-AF65-F5344CB8AC3E}">
        <p14:creationId xmlns:p14="http://schemas.microsoft.com/office/powerpoint/2010/main" val="14722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6078ADF-45EC-1741-92B8-49423FE2BE87}"/>
              </a:ext>
            </a:extLst>
          </p:cNvPr>
          <p:cNvCxnSpPr/>
          <p:nvPr/>
        </p:nvCxnSpPr>
        <p:spPr>
          <a:xfrm>
            <a:off x="1729815" y="2311523"/>
            <a:ext cx="0" cy="1824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78CC7DA-B118-E347-BF8B-76A4EF9CA4DC}"/>
              </a:ext>
            </a:extLst>
          </p:cNvPr>
          <p:cNvCxnSpPr>
            <a:cxnSpLocks/>
          </p:cNvCxnSpPr>
          <p:nvPr/>
        </p:nvCxnSpPr>
        <p:spPr>
          <a:xfrm>
            <a:off x="1729815" y="2321383"/>
            <a:ext cx="1236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EBF290C-6FF7-4648-8ADF-CAD2640EABBF}"/>
              </a:ext>
            </a:extLst>
          </p:cNvPr>
          <p:cNvCxnSpPr>
            <a:cxnSpLocks/>
          </p:cNvCxnSpPr>
          <p:nvPr/>
        </p:nvCxnSpPr>
        <p:spPr>
          <a:xfrm>
            <a:off x="1729815" y="3367640"/>
            <a:ext cx="1236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EBCB48D-95FF-6E46-AB54-F593F53AA037}"/>
              </a:ext>
            </a:extLst>
          </p:cNvPr>
          <p:cNvSpPr txBox="1"/>
          <p:nvPr/>
        </p:nvSpPr>
        <p:spPr>
          <a:xfrm>
            <a:off x="1357488" y="2178246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if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B41224-543C-E049-87F1-1F8BF4EA639F}"/>
              </a:ext>
            </a:extLst>
          </p:cNvPr>
          <p:cNvSpPr txBox="1"/>
          <p:nvPr/>
        </p:nvSpPr>
        <p:spPr>
          <a:xfrm>
            <a:off x="1217578" y="3196406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elif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9CB7E0-CBB7-AF44-9256-C3036EC69DEB}"/>
              </a:ext>
            </a:extLst>
          </p:cNvPr>
          <p:cNvSpPr txBox="1"/>
          <p:nvPr/>
        </p:nvSpPr>
        <p:spPr>
          <a:xfrm>
            <a:off x="3356233" y="2223951"/>
            <a:ext cx="2252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0395D9-80BB-B846-A5A7-2AE1DD9FA43E}"/>
              </a:ext>
            </a:extLst>
          </p:cNvPr>
          <p:cNvSpPr txBox="1"/>
          <p:nvPr/>
        </p:nvSpPr>
        <p:spPr>
          <a:xfrm>
            <a:off x="3368620" y="3197816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828FFC-E870-D44C-86A0-9D4852B9D3DB}"/>
              </a:ext>
            </a:extLst>
          </p:cNvPr>
          <p:cNvSpPr txBox="1"/>
          <p:nvPr/>
        </p:nvSpPr>
        <p:spPr>
          <a:xfrm>
            <a:off x="1344266" y="1844824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4C0906-37A2-A34F-9ED8-6AD447E2D8C7}"/>
              </a:ext>
            </a:extLst>
          </p:cNvPr>
          <p:cNvSpPr txBox="1"/>
          <p:nvPr/>
        </p:nvSpPr>
        <p:spPr>
          <a:xfrm>
            <a:off x="1537734" y="4621000"/>
            <a:ext cx="2603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O(n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2463B4-5A8F-6EB7-C842-CE6406A88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分支结构</a:t>
            </a:r>
          </a:p>
        </p:txBody>
      </p:sp>
    </p:spTree>
    <p:extLst>
      <p:ext uri="{BB962C8B-B14F-4D97-AF65-F5344CB8AC3E}">
        <p14:creationId xmlns:p14="http://schemas.microsoft.com/office/powerpoint/2010/main" val="238377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62828FFC-E870-D44C-86A0-9D4852B9D3DB}"/>
              </a:ext>
            </a:extLst>
          </p:cNvPr>
          <p:cNvSpPr txBox="1"/>
          <p:nvPr/>
        </p:nvSpPr>
        <p:spPr>
          <a:xfrm>
            <a:off x="1272258" y="1916832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4C0906-37A2-A34F-9ED8-6AD447E2D8C7}"/>
              </a:ext>
            </a:extLst>
          </p:cNvPr>
          <p:cNvSpPr txBox="1"/>
          <p:nvPr/>
        </p:nvSpPr>
        <p:spPr>
          <a:xfrm>
            <a:off x="1272258" y="4430790"/>
            <a:ext cx="6724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顺序结构相加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T(n)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 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2n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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O(n</a:t>
            </a:r>
            <a:r>
              <a:rPr kumimoji="1" lang="en-US" altLang="zh-CN" sz="1600" b="1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3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)</a:t>
            </a:r>
            <a:endParaRPr kumimoji="1" lang="zh-CN" altLang="en-US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E99F81-EB7A-F14B-9CCE-B65A70E55581}"/>
              </a:ext>
            </a:extLst>
          </p:cNvPr>
          <p:cNvSpPr txBox="1"/>
          <p:nvPr/>
        </p:nvSpPr>
        <p:spPr>
          <a:xfrm>
            <a:off x="1254553" y="2358726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FB9672-ED38-A24C-AE05-5D9E6FB96683}"/>
              </a:ext>
            </a:extLst>
          </p:cNvPr>
          <p:cNvSpPr txBox="1"/>
          <p:nvPr/>
        </p:nvSpPr>
        <p:spPr>
          <a:xfrm>
            <a:off x="1254553" y="2714947"/>
            <a:ext cx="25330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时间复杂度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1600" b="1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ED3F5-5D57-D13A-88DE-9B659FCCA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规则五：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只需要关注的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最高次项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7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44A8DF-1F84-D140-BB7F-724B4892BF4E}"/>
              </a:ext>
            </a:extLst>
          </p:cNvPr>
          <p:cNvSpPr txBox="1"/>
          <p:nvPr/>
        </p:nvSpPr>
        <p:spPr>
          <a:xfrm>
            <a:off x="1606326" y="238389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编写一个程序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EA5401-9B74-AC4B-A36B-6675FEF4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550" y="1933105"/>
            <a:ext cx="2884992" cy="14267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C5F546-A294-B147-8ACB-29E12470C76A}"/>
              </a:ext>
            </a:extLst>
          </p:cNvPr>
          <p:cNvSpPr txBox="1"/>
          <p:nvPr/>
        </p:nvSpPr>
        <p:spPr>
          <a:xfrm>
            <a:off x="1606670" y="4329438"/>
            <a:ext cx="1082348" cy="307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程序开发者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295E07-12CC-B94A-9AE0-BF29DAC2AB30}"/>
              </a:ext>
            </a:extLst>
          </p:cNvPr>
          <p:cNvSpPr txBox="1"/>
          <p:nvPr/>
        </p:nvSpPr>
        <p:spPr>
          <a:xfrm>
            <a:off x="6783417" y="4262721"/>
            <a:ext cx="1082348" cy="307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编写的代码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3A06CF-4177-4448-A026-C2937939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55" y="4329439"/>
            <a:ext cx="1512112" cy="2095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右箭头 17">
            <a:extLst>
              <a:ext uri="{FF2B5EF4-FFF2-40B4-BE49-F238E27FC236}">
                <a16:creationId xmlns:a16="http://schemas.microsoft.com/office/drawing/2014/main" id="{65B579BC-1FD1-E346-8173-7B5BB37654CF}"/>
              </a:ext>
            </a:extLst>
          </p:cNvPr>
          <p:cNvSpPr/>
          <p:nvPr/>
        </p:nvSpPr>
        <p:spPr>
          <a:xfrm>
            <a:off x="3073892" y="2538087"/>
            <a:ext cx="2224967" cy="60959"/>
          </a:xfrm>
          <a:prstGeom prst="right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D23201-9C41-8D4A-8172-6D825B24C6BD}"/>
              </a:ext>
            </a:extLst>
          </p:cNvPr>
          <p:cNvSpPr txBox="1"/>
          <p:nvPr/>
        </p:nvSpPr>
        <p:spPr>
          <a:xfrm>
            <a:off x="3473611" y="215957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指挥一场战役</a:t>
            </a: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6E550C8E-F63A-1342-AF54-681499696313}"/>
              </a:ext>
            </a:extLst>
          </p:cNvPr>
          <p:cNvSpPr/>
          <p:nvPr/>
        </p:nvSpPr>
        <p:spPr>
          <a:xfrm>
            <a:off x="2715101" y="4478735"/>
            <a:ext cx="613076" cy="60959"/>
          </a:xfrm>
          <a:prstGeom prst="right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cxnSp>
        <p:nvCxnSpPr>
          <p:cNvPr id="23" name="直接连接符 24">
            <a:extLst>
              <a:ext uri="{FF2B5EF4-FFF2-40B4-BE49-F238E27FC236}">
                <a16:creationId xmlns:a16="http://schemas.microsoft.com/office/drawing/2014/main" id="{1A5A21AF-95D6-794E-AC2A-23DDC8DA467C}"/>
              </a:ext>
            </a:extLst>
          </p:cNvPr>
          <p:cNvCxnSpPr>
            <a:cxnSpLocks/>
          </p:cNvCxnSpPr>
          <p:nvPr/>
        </p:nvCxnSpPr>
        <p:spPr>
          <a:xfrm>
            <a:off x="912218" y="3645024"/>
            <a:ext cx="9437209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AF5511A-963F-AF4F-8EFB-9BCA00A144F1}"/>
              </a:ext>
            </a:extLst>
          </p:cNvPr>
          <p:cNvSpPr txBox="1"/>
          <p:nvPr/>
        </p:nvSpPr>
        <p:spPr>
          <a:xfrm>
            <a:off x="2536552" y="41004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指挥者</a:t>
            </a: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F07CC82B-45C0-1640-A7E9-7504423574E2}"/>
              </a:ext>
            </a:extLst>
          </p:cNvPr>
          <p:cNvSpPr/>
          <p:nvPr/>
        </p:nvSpPr>
        <p:spPr>
          <a:xfrm>
            <a:off x="7945021" y="4389445"/>
            <a:ext cx="613076" cy="60959"/>
          </a:xfrm>
          <a:prstGeom prst="right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B240CB7-9A48-E64F-AB72-99BF21C307FD}"/>
              </a:ext>
            </a:extLst>
          </p:cNvPr>
          <p:cNvSpPr txBox="1"/>
          <p:nvPr/>
        </p:nvSpPr>
        <p:spPr>
          <a:xfrm>
            <a:off x="7872184" y="404781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战士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1CEC27E-0A82-FB4A-8FEB-4F06C14D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817" y="4222662"/>
            <a:ext cx="1503692" cy="2202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6171154-0FBF-F1E7-6848-7878D78EF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数据结构与算法的作用</a:t>
            </a:r>
          </a:p>
        </p:txBody>
      </p:sp>
    </p:spTree>
    <p:extLst>
      <p:ext uri="{BB962C8B-B14F-4D97-AF65-F5344CB8AC3E}">
        <p14:creationId xmlns:p14="http://schemas.microsoft.com/office/powerpoint/2010/main" val="16427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2B9FDDA-DC68-0B66-2AED-B823824764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4586" y="1463040"/>
            <a:ext cx="6662536" cy="451104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①基本操作</a:t>
            </a:r>
            <a:endParaRPr lang="en-US" altLang="zh-CN" sz="1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时间复杂度为</a:t>
            </a:r>
            <a:r>
              <a:rPr lang="en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O(1)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②顺序结构</a:t>
            </a:r>
            <a:endParaRPr lang="en-US" altLang="zh-CN" sz="1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时间复杂度按</a:t>
            </a:r>
            <a:r>
              <a:rPr lang="zh-CN" altLang="en-US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加法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进行计算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③循环结构</a:t>
            </a:r>
            <a:endParaRPr lang="en-US" altLang="zh-CN" sz="1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时间复杂度按</a:t>
            </a:r>
            <a:r>
              <a:rPr lang="zh-CN" altLang="en-US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乘法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进行计算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④分支结构</a:t>
            </a:r>
            <a:endParaRPr lang="en-US" altLang="zh-CN" sz="1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</a:t>
            </a:r>
            <a:r>
              <a:rPr lang="zh-CN" altLang="en-US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取最大值</a:t>
            </a:r>
            <a:endParaRPr lang="zh-CN" altLang="en-US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⑤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判断一个算法的效率时，往往只需要关注操作数量的</a:t>
            </a:r>
            <a:r>
              <a:rPr lang="zh-CN" altLang="en-US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最高次项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，其它次要项和常数项可以忽略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⑥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在没有特殊说明时，我们所分析的算法的时间复杂度都是指</a:t>
            </a:r>
            <a:r>
              <a:rPr lang="zh-CN" altLang="en-US" sz="1600" b="1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最坏时间复杂度</a:t>
            </a:r>
            <a:endParaRPr lang="zh-CN" altLang="en-US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67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4752646" y="1124745"/>
            <a:ext cx="5759451" cy="517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数据结构与算法简介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算法的概念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算法的时间效率衡量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时间复杂度的计算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最优最坏时间复杂度</a:t>
            </a:r>
            <a:endParaRPr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最坏、最优时间复杂度各自意义</a:t>
            </a:r>
            <a:endParaRPr lang="en-US" altLang="zh-CN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常见时间复杂度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空间复杂度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1332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37DF0CB-3BB6-B773-2083-3B928F75F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8682" y="620688"/>
            <a:ext cx="6298881" cy="4855845"/>
          </a:xfrm>
        </p:spPr>
        <p:txBody>
          <a:bodyPr/>
          <a:lstStyle/>
          <a:p>
            <a:r>
              <a:rPr lang="zh-CN" altLang="en-US" dirty="0"/>
              <a:t>知道什么是最坏时间复杂度</a:t>
            </a:r>
            <a:endParaRPr lang="en-US" altLang="zh-CN" dirty="0"/>
          </a:p>
          <a:p>
            <a:r>
              <a:rPr lang="zh-CN" altLang="en-US" dirty="0"/>
              <a:t>知道什么是最优时间复杂度</a:t>
            </a:r>
          </a:p>
        </p:txBody>
      </p:sp>
    </p:spTree>
    <p:extLst>
      <p:ext uri="{BB962C8B-B14F-4D97-AF65-F5344CB8AC3E}">
        <p14:creationId xmlns:p14="http://schemas.microsoft.com/office/powerpoint/2010/main" val="687021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7CE510A-FE4D-A94E-A1CB-10BFC680161B}"/>
              </a:ext>
            </a:extLst>
          </p:cNvPr>
          <p:cNvSpPr txBox="1"/>
          <p:nvPr/>
        </p:nvSpPr>
        <p:spPr>
          <a:xfrm>
            <a:off x="1263416" y="2114441"/>
            <a:ext cx="5314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分析算法时，存在几种可能的考虑：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算法完成工作最少需要多少基本操作，即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最优时间复杂度</a:t>
            </a:r>
            <a:endParaRPr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算法完成工作最多需要多少基本操作，即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最坏时间复杂度</a:t>
            </a:r>
            <a:endParaRPr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算法完成工作平均需要多少基本操作，即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平均时间复杂度</a:t>
            </a:r>
            <a:endParaRPr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28ECA9-D710-964D-9643-0F1C5C6EAB99}"/>
              </a:ext>
            </a:extLst>
          </p:cNvPr>
          <p:cNvSpPr txBox="1"/>
          <p:nvPr/>
        </p:nvSpPr>
        <p:spPr>
          <a:xfrm>
            <a:off x="1236241" y="4005065"/>
            <a:ext cx="59314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假如我们有一个列表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我们要通过一个算法从这个列表中找到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最坏时间复杂度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my_list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最优时间复杂度</a:t>
            </a:r>
            <a:endParaRPr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my_list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BFFA96-EE38-8898-4623-F88B33EF0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最优最坏时间复杂度</a:t>
            </a:r>
          </a:p>
        </p:txBody>
      </p:sp>
    </p:spTree>
    <p:extLst>
      <p:ext uri="{BB962C8B-B14F-4D97-AF65-F5344CB8AC3E}">
        <p14:creationId xmlns:p14="http://schemas.microsoft.com/office/powerpoint/2010/main" val="1674313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7CE510A-FE4D-A94E-A1CB-10BFC680161B}"/>
              </a:ext>
            </a:extLst>
          </p:cNvPr>
          <p:cNvSpPr txBox="1"/>
          <p:nvPr/>
        </p:nvSpPr>
        <p:spPr>
          <a:xfrm>
            <a:off x="710880" y="1844824"/>
            <a:ext cx="85057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最优时间复杂度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反映的只是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最乐观最理想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的情况，没有参考价值。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最坏时间复杂度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算法的一种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，表明算法在此种程度的基本操作中一定能完成工作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平均时间复杂度：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对算法的一个全面评价，因此它完整全面的反映了这个算法的性质。但另一方面，这种衡量并没有保证，不是每个计算都能在这个基本操作内完成。而且，对于平均情况的计算，也会因为应用算法的实例分布可能并不均匀而难以计算。</a:t>
            </a:r>
          </a:p>
          <a:p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因此，我们主要关注算法的最坏情况，亦即最坏时间复杂度</a:t>
            </a:r>
            <a:endParaRPr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85BDC-ADCE-6B47-E7B8-BC6657849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最优最坏时间复杂度的作用</a:t>
            </a:r>
          </a:p>
        </p:txBody>
      </p:sp>
    </p:spTree>
    <p:extLst>
      <p:ext uri="{BB962C8B-B14F-4D97-AF65-F5344CB8AC3E}">
        <p14:creationId xmlns:p14="http://schemas.microsoft.com/office/powerpoint/2010/main" val="106361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BEFE03-DF7D-71BA-C293-FB4220D5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12" y="1772816"/>
            <a:ext cx="3618315" cy="378899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24D6BB-00F6-6B03-CA65-31E3D1A13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小练习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700CB3-6ECD-E8D4-9845-7F25D8426E5B}"/>
              </a:ext>
            </a:extLst>
          </p:cNvPr>
          <p:cNvSpPr txBox="1"/>
          <p:nvPr/>
        </p:nvSpPr>
        <p:spPr>
          <a:xfrm>
            <a:off x="1848322" y="5805264"/>
            <a:ext cx="9637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最好最坏</a:t>
            </a:r>
            <a:r>
              <a:rPr kumimoji="1"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O(n)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2BF59-D707-FC84-B4A4-9C6FDA64170D}"/>
              </a:ext>
            </a:extLst>
          </p:cNvPr>
          <p:cNvSpPr txBox="1"/>
          <p:nvPr/>
        </p:nvSpPr>
        <p:spPr>
          <a:xfrm>
            <a:off x="7581341" y="5698469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最好</a:t>
            </a:r>
            <a:r>
              <a:rPr kumimoji="1"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O(1)</a:t>
            </a: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最坏</a:t>
            </a:r>
            <a:r>
              <a:rPr kumimoji="1"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O(n)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7B53AE-2BC6-D5DE-1B5E-90CD3A62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874" y="1704529"/>
            <a:ext cx="3546661" cy="388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38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4733578-1D54-5EFE-38F7-EDE2451DD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4586" y="1412776"/>
            <a:ext cx="6874866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最优复杂度是什么？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算法完成工作最少需要多少基本操作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最乐观最理想的情况，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没有参考价值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2.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最坏复杂度是什么？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算法完成工作最多需要多少基本操作，是算法的一种</a:t>
            </a:r>
            <a:r>
              <a:rPr lang="zh-CN" altLang="en-US" sz="1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保证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endParaRPr lang="en-US" altLang="zh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表明算法在此种程度的基本操作中一定能完成工作</a:t>
            </a:r>
          </a:p>
        </p:txBody>
      </p:sp>
    </p:spTree>
    <p:extLst>
      <p:ext uri="{BB962C8B-B14F-4D97-AF65-F5344CB8AC3E}">
        <p14:creationId xmlns:p14="http://schemas.microsoft.com/office/powerpoint/2010/main" val="338386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4752646" y="1124745"/>
            <a:ext cx="5759451" cy="517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数据结构与算法简介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算法的特性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算法的时间效率衡量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时间复杂度的计算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最优最坏时间复杂度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常见时间复杂度</a:t>
            </a:r>
            <a:endParaRPr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有哪些常见时间复杂度、具体关系</a:t>
            </a:r>
            <a:endParaRPr lang="en-US" altLang="zh-CN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空间复杂度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6066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F973311-E17C-2E6E-9397-FB782CBD2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知道常见的时间复杂度</a:t>
            </a:r>
            <a:endParaRPr kumimoji="1" lang="en-US" altLang="zh-CN" dirty="0"/>
          </a:p>
          <a:p>
            <a:r>
              <a:rPr lang="zh-CN" altLang="en-US" dirty="0"/>
              <a:t>知道时间复杂度之间的关系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003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96F2F94-B2A6-3446-B430-BA7553433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777113"/>
              </p:ext>
            </p:extLst>
          </p:nvPr>
        </p:nvGraphicFramePr>
        <p:xfrm>
          <a:off x="1392275" y="1892833"/>
          <a:ext cx="9121011" cy="3552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337">
                  <a:extLst>
                    <a:ext uri="{9D8B030D-6E8A-4147-A177-3AD203B41FA5}">
                      <a16:colId xmlns:a16="http://schemas.microsoft.com/office/drawing/2014/main" val="3963173461"/>
                    </a:ext>
                  </a:extLst>
                </a:gridCol>
                <a:gridCol w="3040337">
                  <a:extLst>
                    <a:ext uri="{9D8B030D-6E8A-4147-A177-3AD203B41FA5}">
                      <a16:colId xmlns:a16="http://schemas.microsoft.com/office/drawing/2014/main" val="559572447"/>
                    </a:ext>
                  </a:extLst>
                </a:gridCol>
                <a:gridCol w="3040337">
                  <a:extLst>
                    <a:ext uri="{9D8B030D-6E8A-4147-A177-3AD203B41FA5}">
                      <a16:colId xmlns:a16="http://schemas.microsoft.com/office/drawing/2014/main" val="720901893"/>
                    </a:ext>
                  </a:extLst>
                </a:gridCol>
              </a:tblGrid>
              <a:tr h="903680">
                <a:tc>
                  <a:txBody>
                    <a:bodyPr/>
                    <a:lstStyle/>
                    <a:p>
                      <a:r>
                        <a:rPr lang="zh-CN" altLang="en-US" sz="1700" b="1" dirty="0">
                          <a:effectLst/>
                        </a:rPr>
                        <a:t>执行次数函数举例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dirty="0">
                          <a:effectLst/>
                        </a:rPr>
                        <a:t>阶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1">
                          <a:effectLst/>
                        </a:rPr>
                        <a:t>非正式术语</a:t>
                      </a:r>
                    </a:p>
                  </a:txBody>
                  <a:tcPr marL="165100" marR="165100" marT="76201" marB="76201" anchor="ctr"/>
                </a:tc>
                <a:extLst>
                  <a:ext uri="{0D108BD9-81ED-4DB2-BD59-A6C34878D82A}">
                    <a16:rowId xmlns:a16="http://schemas.microsoft.com/office/drawing/2014/main" val="3954930318"/>
                  </a:ext>
                </a:extLst>
              </a:tr>
              <a:tr h="529743">
                <a:tc>
                  <a:txBody>
                    <a:bodyPr/>
                    <a:lstStyle/>
                    <a:p>
                      <a:r>
                        <a:rPr lang="en-US" altLang="zh-CN" sz="1700">
                          <a:effectLst/>
                        </a:rPr>
                        <a:t>12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700">
                          <a:effectLst/>
                        </a:rPr>
                        <a:t>O(1)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>
                          <a:effectLst/>
                        </a:rPr>
                        <a:t>常数阶</a:t>
                      </a:r>
                    </a:p>
                  </a:txBody>
                  <a:tcPr marL="165100" marR="165100" marT="76201" marB="76201" anchor="ctr"/>
                </a:tc>
                <a:extLst>
                  <a:ext uri="{0D108BD9-81ED-4DB2-BD59-A6C34878D82A}">
                    <a16:rowId xmlns:a16="http://schemas.microsoft.com/office/drawing/2014/main" val="3575449550"/>
                  </a:ext>
                </a:extLst>
              </a:tr>
              <a:tr h="529743">
                <a:tc>
                  <a:txBody>
                    <a:bodyPr/>
                    <a:lstStyle/>
                    <a:p>
                      <a:r>
                        <a:rPr lang="en" sz="1700">
                          <a:effectLst/>
                        </a:rPr>
                        <a:t>2n+3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700">
                          <a:effectLst/>
                        </a:rPr>
                        <a:t>O(n)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>
                          <a:effectLst/>
                        </a:rPr>
                        <a:t>线性阶</a:t>
                      </a:r>
                    </a:p>
                  </a:txBody>
                  <a:tcPr marL="165100" marR="165100" marT="76201" marB="76201" anchor="ctr"/>
                </a:tc>
                <a:extLst>
                  <a:ext uri="{0D108BD9-81ED-4DB2-BD59-A6C34878D82A}">
                    <a16:rowId xmlns:a16="http://schemas.microsoft.com/office/drawing/2014/main" val="2529921293"/>
                  </a:ext>
                </a:extLst>
              </a:tr>
              <a:tr h="529743">
                <a:tc>
                  <a:txBody>
                    <a:bodyPr/>
                    <a:lstStyle/>
                    <a:p>
                      <a:r>
                        <a:rPr lang="en" sz="1700">
                          <a:effectLst/>
                        </a:rPr>
                        <a:t>3n</a:t>
                      </a:r>
                      <a:r>
                        <a:rPr lang="en" sz="1700" baseline="30000">
                          <a:effectLst/>
                        </a:rPr>
                        <a:t>2</a:t>
                      </a:r>
                      <a:r>
                        <a:rPr lang="en" sz="1700">
                          <a:effectLst/>
                        </a:rPr>
                        <a:t>+2n+1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700">
                          <a:effectLst/>
                        </a:rPr>
                        <a:t>O(n</a:t>
                      </a:r>
                      <a:r>
                        <a:rPr lang="en" sz="1700" baseline="30000">
                          <a:effectLst/>
                        </a:rPr>
                        <a:t>2</a:t>
                      </a:r>
                      <a:r>
                        <a:rPr lang="en" sz="1700">
                          <a:effectLst/>
                        </a:rPr>
                        <a:t>)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>
                          <a:effectLst/>
                        </a:rPr>
                        <a:t>平方阶</a:t>
                      </a:r>
                    </a:p>
                  </a:txBody>
                  <a:tcPr marL="165100" marR="165100" marT="76201" marB="76201" anchor="ctr"/>
                </a:tc>
                <a:extLst>
                  <a:ext uri="{0D108BD9-81ED-4DB2-BD59-A6C34878D82A}">
                    <a16:rowId xmlns:a16="http://schemas.microsoft.com/office/drawing/2014/main" val="2233202982"/>
                  </a:ext>
                </a:extLst>
              </a:tr>
              <a:tr h="529743">
                <a:tc>
                  <a:txBody>
                    <a:bodyPr/>
                    <a:lstStyle/>
                    <a:p>
                      <a:r>
                        <a:rPr lang="en" sz="1700" dirty="0">
                          <a:effectLst/>
                        </a:rPr>
                        <a:t>5log</a:t>
                      </a:r>
                      <a:r>
                        <a:rPr lang="en" sz="1700" baseline="-25000" dirty="0">
                          <a:effectLst/>
                        </a:rPr>
                        <a:t>2</a:t>
                      </a:r>
                      <a:r>
                        <a:rPr lang="en" sz="1700" dirty="0">
                          <a:effectLst/>
                        </a:rPr>
                        <a:t>n+20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700">
                          <a:effectLst/>
                        </a:rPr>
                        <a:t>O(logn)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effectLst/>
                        </a:rPr>
                        <a:t>对数阶</a:t>
                      </a:r>
                    </a:p>
                  </a:txBody>
                  <a:tcPr marL="165100" marR="165100" marT="76201" marB="76201" anchor="ctr"/>
                </a:tc>
                <a:extLst>
                  <a:ext uri="{0D108BD9-81ED-4DB2-BD59-A6C34878D82A}">
                    <a16:rowId xmlns:a16="http://schemas.microsoft.com/office/drawing/2014/main" val="74915845"/>
                  </a:ext>
                </a:extLst>
              </a:tr>
              <a:tr h="529743">
                <a:tc>
                  <a:txBody>
                    <a:bodyPr/>
                    <a:lstStyle/>
                    <a:p>
                      <a:r>
                        <a:rPr lang="en" sz="1700" dirty="0">
                          <a:effectLst/>
                        </a:rPr>
                        <a:t>6n</a:t>
                      </a:r>
                      <a:r>
                        <a:rPr lang="en" sz="1700" baseline="30000" dirty="0">
                          <a:effectLst/>
                        </a:rPr>
                        <a:t>3</a:t>
                      </a:r>
                      <a:r>
                        <a:rPr lang="en" sz="1700" dirty="0">
                          <a:effectLst/>
                        </a:rPr>
                        <a:t>+2n</a:t>
                      </a:r>
                      <a:r>
                        <a:rPr lang="en" sz="1700" baseline="30000" dirty="0">
                          <a:effectLst/>
                        </a:rPr>
                        <a:t>2</a:t>
                      </a:r>
                      <a:r>
                        <a:rPr lang="en" sz="1700" dirty="0">
                          <a:effectLst/>
                        </a:rPr>
                        <a:t>+3n+4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700">
                          <a:effectLst/>
                        </a:rPr>
                        <a:t>O(n</a:t>
                      </a:r>
                      <a:r>
                        <a:rPr lang="en" sz="1700" baseline="30000">
                          <a:effectLst/>
                        </a:rPr>
                        <a:t>3</a:t>
                      </a:r>
                      <a:r>
                        <a:rPr lang="en" sz="1700">
                          <a:effectLst/>
                        </a:rPr>
                        <a:t>)</a:t>
                      </a:r>
                    </a:p>
                  </a:txBody>
                  <a:tcPr marL="165100" marR="165100" marT="76201" marB="7620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effectLst/>
                        </a:rPr>
                        <a:t>立方阶</a:t>
                      </a:r>
                    </a:p>
                  </a:txBody>
                  <a:tcPr marL="165100" marR="165100" marT="76201" marB="76201" anchor="ctr"/>
                </a:tc>
                <a:extLst>
                  <a:ext uri="{0D108BD9-81ED-4DB2-BD59-A6C34878D82A}">
                    <a16:rowId xmlns:a16="http://schemas.microsoft.com/office/drawing/2014/main" val="73903534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1E679-C846-0C64-A764-63BFFBAD3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常见的时间复杂度</a:t>
            </a:r>
          </a:p>
        </p:txBody>
      </p:sp>
    </p:spTree>
    <p:extLst>
      <p:ext uri="{BB962C8B-B14F-4D97-AF65-F5344CB8AC3E}">
        <p14:creationId xmlns:p14="http://schemas.microsoft.com/office/powerpoint/2010/main" val="38560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D9A224-B00C-D34D-AF86-8A4E35A7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652" y="1536845"/>
            <a:ext cx="2592288" cy="1690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68729C-A37B-174E-A0CD-ABBC7A86F807}"/>
              </a:ext>
            </a:extLst>
          </p:cNvPr>
          <p:cNvSpPr/>
          <p:nvPr/>
        </p:nvSpPr>
        <p:spPr>
          <a:xfrm>
            <a:off x="2110026" y="1920889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数据结构与算法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6DEC514B-6BED-3242-93CB-930605C282E2}"/>
              </a:ext>
            </a:extLst>
          </p:cNvPr>
          <p:cNvSpPr/>
          <p:nvPr/>
        </p:nvSpPr>
        <p:spPr>
          <a:xfrm>
            <a:off x="3792536" y="2112912"/>
            <a:ext cx="714837" cy="60959"/>
          </a:xfrm>
          <a:prstGeom prst="rightArrow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177849-ECC0-C149-A1A3-8FD8BBE62231}"/>
              </a:ext>
            </a:extLst>
          </p:cNvPr>
          <p:cNvSpPr txBox="1"/>
          <p:nvPr/>
        </p:nvSpPr>
        <p:spPr>
          <a:xfrm>
            <a:off x="3792538" y="16780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兵法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89C27B-8D1D-7647-B9F5-F43C7E86E5F0}"/>
              </a:ext>
            </a:extLst>
          </p:cNvPr>
          <p:cNvSpPr txBox="1"/>
          <p:nvPr/>
        </p:nvSpPr>
        <p:spPr>
          <a:xfrm>
            <a:off x="2001433" y="3705861"/>
            <a:ext cx="2286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数据结构与算法的作用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①大大提升程序的性能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②面试高频考点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4B5C93-26C0-8746-A807-475AAA8A7AC2}"/>
              </a:ext>
            </a:extLst>
          </p:cNvPr>
          <p:cNvSpPr txBox="1"/>
          <p:nvPr/>
        </p:nvSpPr>
        <p:spPr>
          <a:xfrm>
            <a:off x="1392272" y="5349216"/>
            <a:ext cx="9241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友情提示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数据结构与算法虽然是迎娶白富美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走上人生巅峰的必备神器。但冰冻三尺非一日之寒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数据结构与算法需要我们长时间的积累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本次课程就是为大家开启积累的第一步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119138-67BD-9393-AE0A-476C9C2C3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数据结构与算法的作用</a:t>
            </a:r>
          </a:p>
        </p:txBody>
      </p:sp>
    </p:spTree>
    <p:extLst>
      <p:ext uri="{BB962C8B-B14F-4D97-AF65-F5344CB8AC3E}">
        <p14:creationId xmlns:p14="http://schemas.microsoft.com/office/powerpoint/2010/main" val="32942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4ECD48-8BF9-F446-9BB6-EB45B65E8C1A}"/>
              </a:ext>
            </a:extLst>
          </p:cNvPr>
          <p:cNvSpPr txBox="1"/>
          <p:nvPr/>
        </p:nvSpPr>
        <p:spPr>
          <a:xfrm>
            <a:off x="710880" y="2060848"/>
            <a:ext cx="5054589" cy="1156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所消耗的时间从小到大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 &lt; O(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logn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O(n) &lt; O(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nlogn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</a:t>
            </a:r>
            <a:r>
              <a:rPr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</a:t>
            </a:r>
            <a:r>
              <a:rPr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时间复杂度越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</a:t>
            </a:r>
            <a:r>
              <a:rPr lang="zh-CN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，效率越高</a:t>
            </a:r>
            <a:r>
              <a:rPr lang="zh-C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zh-CN" alt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FC5475-DF37-0789-714C-DEAC13A12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常见时间复杂度的关系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B49C81-7347-F961-10A6-CEFCA4A93E29}"/>
              </a:ext>
            </a:extLst>
          </p:cNvPr>
          <p:cNvSpPr txBox="1"/>
          <p:nvPr/>
        </p:nvSpPr>
        <p:spPr>
          <a:xfrm>
            <a:off x="710880" y="3821217"/>
            <a:ext cx="6322018" cy="1156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备注：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logn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：大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计数法：时间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与问题的规模变化曲线；二分法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nlogn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：一个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循环是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另外一个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循环是二分法，组合在一起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8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CA2AA10-3083-D3EA-82D0-D21D1502A4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441673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                                                                           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O(1)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r>
              <a:rPr lang="zh-CN" altLang="en-US" dirty="0"/>
              <a:t> 问题规模是</a:t>
            </a:r>
            <a:r>
              <a:rPr lang="en-US" altLang="zh-CN" dirty="0"/>
              <a:t>n</a:t>
            </a:r>
            <a:r>
              <a:rPr lang="zh-CN" altLang="en-US" dirty="0"/>
              <a:t>，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不是一个一个的变化，而是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倍的变化</a:t>
            </a:r>
            <a:r>
              <a:rPr lang="zh-CN" altLang="en-US" dirty="0"/>
              <a:t>，接近</a:t>
            </a:r>
            <a:r>
              <a:rPr lang="en-US" altLang="zh-CN" dirty="0"/>
              <a:t>n</a:t>
            </a:r>
            <a:r>
              <a:rPr lang="zh-CN" altLang="en-US" dirty="0"/>
              <a:t> ；相当于二分查找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/>
              <a:t>(3)</a:t>
            </a:r>
            <a:r>
              <a:rPr lang="zh-CN" altLang="en-US" dirty="0"/>
              <a:t>  </a:t>
            </a:r>
            <a:r>
              <a:rPr lang="en-US" altLang="zh-CN" dirty="0"/>
              <a:t>O(n)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D5CAE8-6370-788E-ECD7-B38375B73F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23C929-1365-3476-48F3-153378B7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01" y="1859653"/>
            <a:ext cx="1676400" cy="1130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8D1DB0-EF83-FBDC-31C8-0E4DE6B9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1" y="3755920"/>
            <a:ext cx="2552700" cy="1498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D399EF-8D30-2FB5-4992-D62C3DF54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762" y="1810200"/>
            <a:ext cx="3683000" cy="3035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026D37-CB38-9453-F76A-19B7EB277E10}"/>
              </a:ext>
            </a:extLst>
          </p:cNvPr>
          <p:cNvSpPr txBox="1"/>
          <p:nvPr/>
        </p:nvSpPr>
        <p:spPr>
          <a:xfrm>
            <a:off x="3702205" y="6021659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05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12F39B6-87FD-A148-579D-9F4CD006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4586" y="1463040"/>
            <a:ext cx="6912768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常见的时间复杂度有哪些？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常数阶，对数阶，线性阶，平方阶，立方阶。。。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常见复杂度之间的关系是什么？</a:t>
            </a:r>
            <a:endParaRPr lang="en-US" altLang="zh-CN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 &lt; O(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logn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O(n) &lt; O(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nlogn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</a:t>
            </a:r>
            <a:r>
              <a:rPr lang="en-US" altLang="zh-CN" sz="18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</a:t>
            </a:r>
            <a:r>
              <a:rPr lang="en-US" altLang="zh-CN" sz="18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时间复杂度越</a:t>
            </a:r>
            <a:r>
              <a:rPr lang="zh-CN" altLang="en-US"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</a:t>
            </a:r>
            <a:r>
              <a:rPr lang="zh-CN" altLang="zh-CN"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，效率越高</a:t>
            </a:r>
            <a:r>
              <a:rPr lang="zh-CN" altLang="zh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zh-CN" altLang="en-US" sz="1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500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4752646" y="1124745"/>
            <a:ext cx="5759451" cy="517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数据结构与算法简介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算法的特性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算法的时间效率衡量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时间复杂度的计算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最优最坏时间复杂度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常见时间复杂度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空间复杂度</a:t>
            </a:r>
            <a:endParaRPr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概念、常见空间复杂度</a:t>
            </a:r>
            <a:endParaRPr lang="en-US" altLang="zh-CN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995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46B9BE1-5668-CF6C-DE9E-98F71B5C8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2658" y="404664"/>
            <a:ext cx="6298881" cy="4855845"/>
          </a:xfrm>
        </p:spPr>
        <p:txBody>
          <a:bodyPr/>
          <a:lstStyle/>
          <a:p>
            <a:r>
              <a:rPr lang="zh-CN" altLang="en-US" dirty="0"/>
              <a:t>了解什么是空间复杂度</a:t>
            </a:r>
            <a:endParaRPr lang="en-US" altLang="zh-CN" dirty="0"/>
          </a:p>
          <a:p>
            <a:r>
              <a:rPr lang="zh-CN" altLang="en-US" dirty="0"/>
              <a:t>了解常见的空间复杂度</a:t>
            </a:r>
          </a:p>
        </p:txBody>
      </p:sp>
    </p:spTree>
    <p:extLst>
      <p:ext uri="{BB962C8B-B14F-4D97-AF65-F5344CB8AC3E}">
        <p14:creationId xmlns:p14="http://schemas.microsoft.com/office/powerpoint/2010/main" val="2070629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DC063A-D22B-DDF1-5E49-CFBC27253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空间复杂度是对一个算法在运行过程中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临时占用存储空间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大小的度量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0" indent="0">
              <a:buNone/>
            </a:pP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类似于时间复杂度，一个算法的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空间复杂度</a:t>
            </a:r>
            <a:r>
              <a:rPr lang="en" altLang="zh-CN" dirty="0">
                <a:solidFill>
                  <a:srgbClr val="FF0000"/>
                </a:solidFill>
                <a:latin typeface="-apple-system"/>
              </a:rPr>
              <a:t>S(n)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定义为该算法所耗费的存储空间，也使用大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O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记法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和时间复杂度类似，空间复杂度一般常见的有：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 &lt; O(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logn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O(n)  &lt; O(n</a:t>
            </a:r>
            <a:r>
              <a:rPr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</a:t>
            </a:r>
            <a:r>
              <a:rPr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981F0-D0E0-CDDA-2274-25D44C164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空间复杂度</a:t>
            </a:r>
          </a:p>
        </p:txBody>
      </p:sp>
    </p:spTree>
    <p:extLst>
      <p:ext uri="{BB962C8B-B14F-4D97-AF65-F5344CB8AC3E}">
        <p14:creationId xmlns:p14="http://schemas.microsoft.com/office/powerpoint/2010/main" val="3232987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DC063A-D22B-DDF1-5E49-CFBC27253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普通常量、变量、对象、元素数量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与输入数据大小 </a:t>
            </a:r>
            <a:r>
              <a:rPr lang="en" altLang="zh-CN" b="0" i="0" dirty="0">
                <a:solidFill>
                  <a:srgbClr val="FF0000"/>
                </a:solidFill>
                <a:effectLst/>
                <a:latin typeface="-apple-system"/>
              </a:rPr>
              <a:t>N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无关的集合，皆使用常数大小的空间。</a:t>
            </a: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上述代码虽然循环了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次，但是使用的临时空间并没有随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增大而增加，所以空间复杂度是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981F0-D0E0-CDDA-2274-25D44C164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常数阶</a:t>
            </a:r>
            <a:r>
              <a:rPr lang="en-US" altLang="zh-CN" dirty="0"/>
              <a:t>O(1)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3939A-A4C2-1AFA-166E-274328F9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2" y="3068960"/>
            <a:ext cx="2870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1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DC063A-D22B-DDF1-5E49-CFBC27253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元素数量与 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呈线性关系的任意类型集合（常见于一维数组、链表等），均使用线性大小的空间。</a:t>
            </a: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上述代码循环了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次，但是使用的临时空间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list_1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的变化进行线性增长，所以空间复杂度是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981F0-D0E0-CDDA-2274-25D44C164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线性阶</a:t>
            </a:r>
            <a:r>
              <a:rPr lang="en-US" altLang="zh-CN" dirty="0"/>
              <a:t>O(n)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7BBAFD-68FD-F4DD-F7E8-7A72F391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0" y="3132744"/>
            <a:ext cx="3122303" cy="12463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49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DC063A-D22B-DDF1-5E49-CFBC27253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元素数量与 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呈平方关系的任意类型集合（常见于矩阵），均使用平方大小的空间。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栗子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上述代码循环了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次，但是使用的临时空间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list_1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的变化进行平方增长，所以空间复杂度是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981F0-D0E0-CDDA-2274-25D44C164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平方阶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lang="en-US" altLang="zh-CN" sz="18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3473D1-F90C-B560-5F72-EF9FA63F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90" y="3140968"/>
            <a:ext cx="4394200" cy="1955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73E39C-097B-6AE1-A2F8-D801A6C6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30" y="2492896"/>
            <a:ext cx="3883573" cy="24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09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A9476DF-DFD9-5A97-9F6E-0D15C8DD1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2658" y="1052736"/>
            <a:ext cx="6912768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空间复杂度是什么？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600">
                <a:solidFill>
                  <a:srgbClr val="4D4D4D"/>
                </a:solidFill>
                <a:latin typeface="-apple-system"/>
              </a:rPr>
              <a:t>     空间</a:t>
            </a:r>
            <a:r>
              <a:rPr lang="zh-CN" altLang="en-US" sz="1600" dirty="0">
                <a:solidFill>
                  <a:srgbClr val="4D4D4D"/>
                </a:solidFill>
                <a:latin typeface="-apple-system"/>
              </a:rPr>
              <a:t>复杂度是对一个算法在运行过程中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临时占用存储空间</a:t>
            </a:r>
            <a:r>
              <a:rPr lang="zh-CN" altLang="en-US" sz="1600" dirty="0">
                <a:solidFill>
                  <a:srgbClr val="4D4D4D"/>
                </a:solidFill>
                <a:latin typeface="-apple-system"/>
              </a:rPr>
              <a:t>大小的度量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常见的空间复杂度有哪些？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O(1) &lt; O(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logn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O(n)  &lt; O(n</a:t>
            </a:r>
            <a:r>
              <a:rPr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&lt; O(n</a:t>
            </a:r>
            <a:r>
              <a:rPr lang="en-US" altLang="zh-CN" sz="16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18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5E9B892-3399-6C4E-A7B7-EC65744D1F80}"/>
              </a:ext>
            </a:extLst>
          </p:cNvPr>
          <p:cNvSpPr txBox="1"/>
          <p:nvPr/>
        </p:nvSpPr>
        <p:spPr>
          <a:xfrm>
            <a:off x="737080" y="1772816"/>
            <a:ext cx="112646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zh-CN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存储、组织数据的方式</a:t>
            </a:r>
          </a:p>
          <a:p>
            <a:pPr latinLnBrk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/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数据的种类有很多：字符串、整数、浮点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lang="zh-C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同样的数据不同的</a:t>
            </a:r>
            <a:r>
              <a:rPr lang="zh-CN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组织方式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就是数据结构</a:t>
            </a:r>
            <a:endParaRPr lang="zh-C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zh-C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/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列表方式：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		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字典方式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						</a:t>
            </a:r>
            <a:endParaRPr lang="zh-C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,18,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男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				{name:"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老王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",age:18,sex:"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男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"}</a:t>
            </a:r>
            <a:endParaRPr lang="zh-C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55F0FC-0998-657B-8581-2755D4122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271989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19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411467-C832-1F4D-8EF3-13C8D4A932B6}"/>
              </a:ext>
            </a:extLst>
          </p:cNvPr>
          <p:cNvSpPr txBox="1"/>
          <p:nvPr/>
        </p:nvSpPr>
        <p:spPr>
          <a:xfrm>
            <a:off x="1200250" y="2600940"/>
            <a:ext cx="2382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业务目的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获取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2523B3-C5BA-2040-B09D-F961CE4322C9}"/>
              </a:ext>
            </a:extLst>
          </p:cNvPr>
          <p:cNvSpPr txBox="1"/>
          <p:nvPr/>
        </p:nvSpPr>
        <p:spPr>
          <a:xfrm>
            <a:off x="1200570" y="3105950"/>
            <a:ext cx="28328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2+2+2+2+2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7BAC8F-5923-3E47-B0AA-D6D50F6E6145}"/>
              </a:ext>
            </a:extLst>
          </p:cNvPr>
          <p:cNvSpPr txBox="1"/>
          <p:nvPr/>
        </p:nvSpPr>
        <p:spPr>
          <a:xfrm>
            <a:off x="1128242" y="4521314"/>
            <a:ext cx="6394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同样的数据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同样的目的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不同的算法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方法和思路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效率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就会不同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59D959D-82BA-5913-4E84-C447E4DBAB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8242" y="1650220"/>
            <a:ext cx="8914305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为了满足业务需求实现业务目的的</a:t>
            </a:r>
            <a:r>
              <a:rPr lang="zh-CN" altLang="en-US" dirty="0">
                <a:solidFill>
                  <a:srgbClr val="FF0000"/>
                </a:solidFill>
              </a:rPr>
              <a:t>各种方法和思路</a:t>
            </a:r>
            <a:r>
              <a:rPr lang="zh-CN" altLang="en-US" dirty="0">
                <a:solidFill>
                  <a:schemeClr val="tx1"/>
                </a:solidFill>
              </a:rPr>
              <a:t>就是算法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B5E4B8-694E-BB7B-F38F-9F34DCF01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36604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5C06A32-6F77-1BD2-9961-02115A8569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2658" y="1340768"/>
            <a:ext cx="5760538" cy="451104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数据结构与算法的作用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是什么？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①大大</a:t>
            </a:r>
            <a:r>
              <a:rPr kumimoji="1" lang="zh-CN" altLang="en-US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提升程序的性能</a:t>
            </a:r>
            <a:endParaRPr kumimoji="1" lang="en-US" altLang="zh-CN" sz="1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②面试高频考点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latinLnBrk="1">
              <a:buNone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什么是数据结构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latinLnBrk="1">
              <a:buNone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存储、组织数据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什么是算法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latinLnBrk="1">
              <a:buNone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为了实现业务目的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各种方法和思路</a:t>
            </a:r>
            <a:r>
              <a:rPr lang="zh-C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就是算法</a:t>
            </a:r>
            <a:endParaRPr lang="zh-CN" altLang="zh-CN" sz="1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71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4752646" y="1124745"/>
            <a:ext cx="5759451" cy="494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数据结构与算法简介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算法的特性</a:t>
            </a:r>
            <a:endParaRPr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0" indent="0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独立性、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zh-CN" altLang="en-US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大特性</a:t>
            </a:r>
            <a:endParaRPr lang="en-US" altLang="zh-CN" sz="1600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算法的时间效率衡量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时间复杂度的计算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最优最坏时间复杂度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常见时间复杂度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80982" indent="-380982" defTabSz="1219139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/>
            </a:pPr>
            <a:r>
              <a:rPr lang="zh-CN" altLang="en-US" dirty="0">
                <a:solidFill>
                  <a:srgbClr val="262626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空间复杂度</a:t>
            </a:r>
            <a:endParaRPr lang="en-US" altLang="zh-CN" dirty="0">
              <a:solidFill>
                <a:srgbClr val="262626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545641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 fontAlgn="auto">
          <a:spcBef>
            <a:spcPts val="0"/>
          </a:spcBef>
          <a:spcAft>
            <a:spcPts val="0"/>
          </a:spcAft>
          <a:defRPr kumimoji="1" sz="1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41242</TotalTime>
  <Words>3769</Words>
  <Application>Microsoft Macintosh PowerPoint</Application>
  <PresentationFormat>自定义</PresentationFormat>
  <Paragraphs>455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60</vt:i4>
      </vt:variant>
    </vt:vector>
  </HeadingPairs>
  <TitlesOfParts>
    <vt:vector size="80" baseType="lpstr">
      <vt:lpstr>-apple-system</vt:lpstr>
      <vt:lpstr>阿里巴巴普惠体</vt:lpstr>
      <vt:lpstr>黑体</vt:lpstr>
      <vt:lpstr>微软雅黑</vt:lpstr>
      <vt:lpstr>微软雅黑</vt:lpstr>
      <vt:lpstr>Alibaba PuHuiTi</vt:lpstr>
      <vt:lpstr>Alibaba PuHuiTi B</vt:lpstr>
      <vt:lpstr>Alibaba PuHuiTi M</vt:lpstr>
      <vt:lpstr>Alibaba PuHuiTi R</vt:lpstr>
      <vt:lpstr>Arial</vt:lpstr>
      <vt:lpstr>Calibri</vt:lpstr>
      <vt:lpstr>Segoe UI</vt:lpstr>
      <vt:lpstr>Verdana</vt:lpstr>
      <vt:lpstr>Wingdings</vt:lpstr>
      <vt:lpstr>1_自定义设计方案</vt:lpstr>
      <vt:lpstr>自定义设计方案</vt:lpstr>
      <vt:lpstr>3_自定义设计方案</vt:lpstr>
      <vt:lpstr>4_自定义设计方案</vt:lpstr>
      <vt:lpstr>5_自定义设计方案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Microsoft Office User</cp:lastModifiedBy>
  <cp:revision>1016</cp:revision>
  <dcterms:created xsi:type="dcterms:W3CDTF">2015-06-29T07:19:00Z</dcterms:created>
  <dcterms:modified xsi:type="dcterms:W3CDTF">2023-08-19T19:19:28Z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